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2.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3.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5.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6.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7.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4e7a60fd7b8449d" /><Relationship Type="http://schemas.openxmlformats.org/officeDocument/2006/relationships/extended-properties" Target="/docProps/app.xml" Id="Rb8d20df9e10241a8" /><Relationship Type="http://schemas.openxmlformats.org/officeDocument/2006/relationships/officeDocument" Target="/ppt/presentation.xml" Id="Re6ae1ad42d594501" /></Relationships>
</file>

<file path=ppt/presentation.xml><?xml version="1.0" encoding="utf-8"?>
<p:presentation xmlns:p="http://schemas.openxmlformats.org/presentationml/2006/main">
  <p:sldMasterIdLst>
    <p:sldMasterId xmlns:r="http://schemas.openxmlformats.org/officeDocument/2006/relationships" id="2147483648" r:id="R0cf67bf98f874bb1"/>
  </p:sldMasterIdLst>
  <p:notesMasterIdLst>
    <p:notesMasterId xmlns:r="http://schemas.openxmlformats.org/officeDocument/2006/relationships" r:id="R7280ba3920b04fc7"/>
  </p:notesMasterIdLst>
  <p:sldIdLst>
    <p:sldId xmlns:r="http://schemas.openxmlformats.org/officeDocument/2006/relationships" id="256" r:id="Rc471a8c7b9024e90"/>
    <p:sldId xmlns:r="http://schemas.openxmlformats.org/officeDocument/2006/relationships" id="257" r:id="Rad4ccc133e7c489b"/>
    <p:sldId xmlns:r="http://schemas.openxmlformats.org/officeDocument/2006/relationships" id="258" r:id="R07479a21c8a34b32"/>
    <p:sldId xmlns:r="http://schemas.openxmlformats.org/officeDocument/2006/relationships" id="259" r:id="R5488344b5dc84f2d"/>
    <p:sldId xmlns:r="http://schemas.openxmlformats.org/officeDocument/2006/relationships" id="260" r:id="R1c587cdd72154c9f"/>
    <p:sldId xmlns:r="http://schemas.openxmlformats.org/officeDocument/2006/relationships" id="261" r:id="R6076c6ec0493425e"/>
    <p:sldId xmlns:r="http://schemas.openxmlformats.org/officeDocument/2006/relationships" id="262" r:id="R348577059e204ae6"/>
    <p:sldId xmlns:r="http://schemas.openxmlformats.org/officeDocument/2006/relationships" id="263" r:id="Rdd88e13d63e14cd4"/>
    <p:sldId xmlns:r="http://schemas.openxmlformats.org/officeDocument/2006/relationships" id="264" r:id="R4e1c6d5a1d9148f8"/>
    <p:sldId xmlns:r="http://schemas.openxmlformats.org/officeDocument/2006/relationships" id="265" r:id="R67c4f0e0c8854ea0"/>
    <p:sldId xmlns:r="http://schemas.openxmlformats.org/officeDocument/2006/relationships" id="266" r:id="R4a798a4a7fb24749"/>
    <p:sldId xmlns:r="http://schemas.openxmlformats.org/officeDocument/2006/relationships" id="267" r:id="Rf08c001b7c184ea9"/>
    <p:sldId xmlns:r="http://schemas.openxmlformats.org/officeDocument/2006/relationships" id="268" r:id="R02e4fe1a4c8a46e0"/>
    <p:sldId xmlns:r="http://schemas.openxmlformats.org/officeDocument/2006/relationships" id="269" r:id="R35bbe3470b2e4c09"/>
    <p:sldId xmlns:r="http://schemas.openxmlformats.org/officeDocument/2006/relationships" id="270" r:id="Re9091fb1334942b5"/>
    <p:sldId xmlns:r="http://schemas.openxmlformats.org/officeDocument/2006/relationships" id="271" r:id="R0bf64f0b405642e3"/>
    <p:sldId xmlns:r="http://schemas.openxmlformats.org/officeDocument/2006/relationships" id="272" r:id="R45bfe7e00d4b481e"/>
    <p:sldId xmlns:r="http://schemas.openxmlformats.org/officeDocument/2006/relationships" id="273" r:id="R6445afcd359d4b1c"/>
    <p:sldId xmlns:r="http://schemas.openxmlformats.org/officeDocument/2006/relationships" id="274" r:id="R91655019c5554996"/>
    <p:sldId xmlns:r="http://schemas.openxmlformats.org/officeDocument/2006/relationships" id="275" r:id="R10eddebef25a46b9"/>
    <p:sldId xmlns:r="http://schemas.openxmlformats.org/officeDocument/2006/relationships" id="276" r:id="Rd5a5e243471740a7"/>
    <p:sldId xmlns:r="http://schemas.openxmlformats.org/officeDocument/2006/relationships" id="277" r:id="R8f7bbc32bf7c4c42"/>
    <p:sldId xmlns:r="http://schemas.openxmlformats.org/officeDocument/2006/relationships" id="278" r:id="R71a79e30fd704517"/>
    <p:sldId xmlns:r="http://schemas.openxmlformats.org/officeDocument/2006/relationships" id="279" r:id="R8a4de7fb45274487"/>
    <p:sldId xmlns:r="http://schemas.openxmlformats.org/officeDocument/2006/relationships" id="280" r:id="R6ccf19de19c340df"/>
    <p:sldId xmlns:r="http://schemas.openxmlformats.org/officeDocument/2006/relationships" id="281" r:id="R24cfcafc93df42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12bb9f746946d5" /><Relationship Type="http://schemas.openxmlformats.org/officeDocument/2006/relationships/slideMaster" Target="/ppt/slideMasters/slideMaster1.xml" Id="R0cf67bf98f874bb1" /><Relationship Type="http://schemas.openxmlformats.org/officeDocument/2006/relationships/notesMaster" Target="/ppt/notesMasters/notesMaster1.xml" Id="R7280ba3920b04fc7" /><Relationship Type="http://schemas.openxmlformats.org/officeDocument/2006/relationships/presProps" Target="/ppt/presProps.xml" Id="R1f449d9ee30f4f91" /><Relationship Type="http://schemas.openxmlformats.org/officeDocument/2006/relationships/tableStyles" Target="/ppt/tableStyles.xml" Id="Ra9850c9713aa48aa" /><Relationship Type="http://schemas.openxmlformats.org/officeDocument/2006/relationships/slide" Target="/ppt/slides/slide1.xml" Id="Rc471a8c7b9024e90" /><Relationship Type="http://schemas.openxmlformats.org/officeDocument/2006/relationships/slide" Target="/ppt/slides/slide2.xml" Id="Rad4ccc133e7c489b" /><Relationship Type="http://schemas.openxmlformats.org/officeDocument/2006/relationships/slide" Target="/ppt/slides/slide3.xml" Id="R07479a21c8a34b32" /><Relationship Type="http://schemas.openxmlformats.org/officeDocument/2006/relationships/slide" Target="/ppt/slides/slide4.xml" Id="R5488344b5dc84f2d" /><Relationship Type="http://schemas.openxmlformats.org/officeDocument/2006/relationships/slide" Target="/ppt/slides/slide5.xml" Id="R1c587cdd72154c9f" /><Relationship Type="http://schemas.openxmlformats.org/officeDocument/2006/relationships/slide" Target="/ppt/slides/slide6.xml" Id="R6076c6ec0493425e" /><Relationship Type="http://schemas.openxmlformats.org/officeDocument/2006/relationships/slide" Target="/ppt/slides/slide7.xml" Id="R348577059e204ae6" /><Relationship Type="http://schemas.openxmlformats.org/officeDocument/2006/relationships/slide" Target="/ppt/slides/slide8.xml" Id="Rdd88e13d63e14cd4" /><Relationship Type="http://schemas.openxmlformats.org/officeDocument/2006/relationships/slide" Target="/ppt/slides/slide9.xml" Id="R4e1c6d5a1d9148f8" /><Relationship Type="http://schemas.openxmlformats.org/officeDocument/2006/relationships/slide" Target="/ppt/slides/slide10.xml" Id="R67c4f0e0c8854ea0" /><Relationship Type="http://schemas.openxmlformats.org/officeDocument/2006/relationships/slide" Target="/ppt/slides/slide11.xml" Id="R4a798a4a7fb24749" /><Relationship Type="http://schemas.openxmlformats.org/officeDocument/2006/relationships/slide" Target="/ppt/slides/slide12.xml" Id="Rf08c001b7c184ea9" /><Relationship Type="http://schemas.openxmlformats.org/officeDocument/2006/relationships/slide" Target="/ppt/slides/slide13.xml" Id="R02e4fe1a4c8a46e0" /><Relationship Type="http://schemas.openxmlformats.org/officeDocument/2006/relationships/slide" Target="/ppt/slides/slide14.xml" Id="R35bbe3470b2e4c09" /><Relationship Type="http://schemas.openxmlformats.org/officeDocument/2006/relationships/slide" Target="/ppt/slides/slide15.xml" Id="Re9091fb1334942b5" /><Relationship Type="http://schemas.openxmlformats.org/officeDocument/2006/relationships/slide" Target="/ppt/slides/slide16.xml" Id="R0bf64f0b405642e3" /><Relationship Type="http://schemas.openxmlformats.org/officeDocument/2006/relationships/slide" Target="/ppt/slides/slide17.xml" Id="R45bfe7e00d4b481e" /><Relationship Type="http://schemas.openxmlformats.org/officeDocument/2006/relationships/slide" Target="/ppt/slides/slide18.xml" Id="R6445afcd359d4b1c" /><Relationship Type="http://schemas.openxmlformats.org/officeDocument/2006/relationships/slide" Target="/ppt/slides/slide19.xml" Id="R91655019c5554996" /><Relationship Type="http://schemas.openxmlformats.org/officeDocument/2006/relationships/slide" Target="/ppt/slides/slide20.xml" Id="R10eddebef25a46b9" /><Relationship Type="http://schemas.openxmlformats.org/officeDocument/2006/relationships/slide" Target="/ppt/slides/slide21.xml" Id="Rd5a5e243471740a7" /><Relationship Type="http://schemas.openxmlformats.org/officeDocument/2006/relationships/slide" Target="/ppt/slides/slide22.xml" Id="R8f7bbc32bf7c4c42" /><Relationship Type="http://schemas.openxmlformats.org/officeDocument/2006/relationships/slide" Target="/ppt/slides/slide23.xml" Id="R71a79e30fd704517" /><Relationship Type="http://schemas.openxmlformats.org/officeDocument/2006/relationships/slide" Target="/ppt/slides/slide24.xml" Id="R8a4de7fb45274487" /><Relationship Type="http://schemas.openxmlformats.org/officeDocument/2006/relationships/slide" Target="/ppt/slides/slide25.xml" Id="R6ccf19de19c340df" /><Relationship Type="http://schemas.openxmlformats.org/officeDocument/2006/relationships/slide" Target="/ppt/slides/slide26.xml" Id="R24cfcafc93df42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8c98d612874c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82f08b28ec4dbf" /><Relationship Type="http://schemas.openxmlformats.org/officeDocument/2006/relationships/notesMaster" Target="/ppt/notesMasters/notesMaster1.xml" Id="Rd56707331dde48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d6d5dde6ec40ee" /><Relationship Type="http://schemas.openxmlformats.org/officeDocument/2006/relationships/notesMaster" Target="/ppt/notesMasters/notesMaster1.xml" Id="Rdc28aa9954fa4d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e326533fcc499a" /><Relationship Type="http://schemas.openxmlformats.org/officeDocument/2006/relationships/notesMaster" Target="/ppt/notesMasters/notesMaster1.xml" Id="Rabe568f7e046487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30172844c14f68" /><Relationship Type="http://schemas.openxmlformats.org/officeDocument/2006/relationships/notesMaster" Target="/ppt/notesMasters/notesMaster1.xml" Id="R4d937a579cea40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a0bd8c373e04911" /><Relationship Type="http://schemas.openxmlformats.org/officeDocument/2006/relationships/notesMaster" Target="/ppt/notesMasters/notesMaster1.xml" Id="R390a263e7b6a4b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1cc9ddebd34c07" /><Relationship Type="http://schemas.openxmlformats.org/officeDocument/2006/relationships/notesMaster" Target="/ppt/notesMasters/notesMaster1.xml" Id="Rcbc0b071d847489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1295705854d438d" /><Relationship Type="http://schemas.openxmlformats.org/officeDocument/2006/relationships/notesMaster" Target="/ppt/notesMasters/notesMaster1.xml" Id="Rb0d8eaae9a284e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ad35dfca64cf4a2a" /><Relationship Type="http://schemas.openxmlformats.org/officeDocument/2006/relationships/notesMaster" Target="/ppt/notesMasters/notesMaster1.xml" Id="R24ad0aebe8704d74"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fc766fa8fb434a" /><Relationship Type="http://schemas.openxmlformats.org/officeDocument/2006/relationships/notesMaster" Target="/ppt/notesMasters/notesMaster1.xml" Id="R2240539dca8248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ad28f0d45f4476" /><Relationship Type="http://schemas.openxmlformats.org/officeDocument/2006/relationships/notesMaster" Target="/ppt/notesMasters/notesMaster1.xml" Id="Raff9f361df57494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86d911f4e8447a" /><Relationship Type="http://schemas.openxmlformats.org/officeDocument/2006/relationships/notesMaster" Target="/ppt/notesMasters/notesMaster1.xml" Id="R14c938a822da49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9090e2c9d3b40ad" /><Relationship Type="http://schemas.openxmlformats.org/officeDocument/2006/relationships/notesMaster" Target="/ppt/notesMasters/notesMaster1.xml" Id="Rd0defc4c1f0e48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07f93c44164c84" /><Relationship Type="http://schemas.openxmlformats.org/officeDocument/2006/relationships/notesMaster" Target="/ppt/notesMasters/notesMaster1.xml" Id="R0f34414866644e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e9d3d984b34be6" /><Relationship Type="http://schemas.openxmlformats.org/officeDocument/2006/relationships/notesMaster" Target="/ppt/notesMasters/notesMaster1.xml" Id="R2a0ab6e99092420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34d2efd7d464a4a" /><Relationship Type="http://schemas.openxmlformats.org/officeDocument/2006/relationships/notesMaster" Target="/ppt/notesMasters/notesMaster1.xml" Id="R29290466accd47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2c7b44327bf4169" /><Relationship Type="http://schemas.openxmlformats.org/officeDocument/2006/relationships/notesMaster" Target="/ppt/notesMasters/notesMaster1.xml" Id="Rb82bbf19cd6b441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1d6fa7b7e0b4aff" /><Relationship Type="http://schemas.openxmlformats.org/officeDocument/2006/relationships/notesMaster" Target="/ppt/notesMasters/notesMaster1.xml" Id="Rc6f5b963fc814ee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5d8c5b4964e4765" /><Relationship Type="http://schemas.openxmlformats.org/officeDocument/2006/relationships/notesMaster" Target="/ppt/notesMasters/notesMaster1.xml" Id="Rcee700fdec9648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84d9d58a4174537" /><Relationship Type="http://schemas.openxmlformats.org/officeDocument/2006/relationships/notesMaster" Target="/ppt/notesMasters/notesMaster1.xml" Id="Rd8bddfd23470471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44f7be01544496" /><Relationship Type="http://schemas.openxmlformats.org/officeDocument/2006/relationships/notesMaster" Target="/ppt/notesMasters/notesMaster1.xml" Id="R3d7fe85bb39c4e7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6f96693760f4b52" /><Relationship Type="http://schemas.openxmlformats.org/officeDocument/2006/relationships/notesMaster" Target="/ppt/notesMasters/notesMaster1.xml" Id="Rf04b087357ed45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885f5007e6c41ff" /><Relationship Type="http://schemas.openxmlformats.org/officeDocument/2006/relationships/notesMaster" Target="/ppt/notesMasters/notesMaster1.xml" Id="Ra1eed646a0224fe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eb3ddd415924c15" /><Relationship Type="http://schemas.openxmlformats.org/officeDocument/2006/relationships/notesMaster" Target="/ppt/notesMasters/notesMaster1.xml" Id="R5d2ae64682e5468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43b38dcf45149e5" /><Relationship Type="http://schemas.openxmlformats.org/officeDocument/2006/relationships/notesMaster" Target="/ppt/notesMasters/notesMaster1.xml" Id="R53e69b6406804b7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181fee947c6450c" /><Relationship Type="http://schemas.openxmlformats.org/officeDocument/2006/relationships/notesMaster" Target="/ppt/notesMasters/notesMaster1.xml" Id="R6ea9f22d7aa04f1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eb67aeb2cbb4989" /><Relationship Type="http://schemas.openxmlformats.org/officeDocument/2006/relationships/notesMaster" Target="/ppt/notesMasters/notesMaster1.xml" Id="R2e24ea66753f4c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Prepared for a demonstration discussion with a broker or transaction adviser. No affiliation or endorsement is implied.</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EVID-REV-TOTAL-FY26; EVID-REV-BRIDGE-FY25-FY26; EVID-CONC-TOP5-FY26. Interpretation: readiness priorities below.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EVID-REV-TOTAL-FY22–FY26; EVID-REV-BRIDGE-FY25-FY26. Values shown in source currency ($), not confirmed as NZD.</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EVID-REV-BRIDGE-FY25-FY26. Reconciliation residual: $0.00. Signed movements are shown, not ending cohort revenue.</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EVID-CONC-TOP1-FY22–FY26 and EVID-CONC-TOP5-FY22–FY26. Cumulative tiers must not be added together.</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EVID-MOV-EXPANSION / CONTRACTION / NEW / LOST-FY25-FY26. Source v0.9 slides 3 and 7 contain conflicting retention claims.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A5. Source-deck values retained, not re-certified against a customer-level VEC item.</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normalisation_register.json (REG-NORM-67BB7DC8); uploaded v0.9 slides 9 and 22.</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EVID-CUST-PROJECT-C011 and EVID-CUST-PROJECT-C014. Pseudonyms in the source deck are not remapped here.</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slides 12 and 23. Forecast register REG-FC-FEFC533A contains no approved assumptions.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A1. Annual revenue and active customer counts match EVID-REV-TOTAL-FY22–FY26. Derived metrics retained as source values.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EVID-REV-BRIDGE-FY22-FY23 through EVID-REV-BRIDGE-FY25-FY26. All bridge residuals are $0.00.</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A2. Top 1, Top 5 and HHI cross-reference corresponding EVID-CONC items. Other tiers remain source-deck figures.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A4. Identifiers and values retained. The live app uses different ID mappings and growth rates. Do not join this historical source ledger to live cases.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A5. Historical source values and IDs retained. Live-app growth rates and ID mappings differ. Not current account-level advice.</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A7. The live register has zero approved adjustments. These are historical source assertions, not revision approvals.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A8. Starting baseline and all growth percentages are source assumptions, not adopted forecasts.</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VEC-FED977B6BB (31 items); quality gate rerun 27 September 2026; original deck Appendix A9–A10.</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presentation; interpretation subject to practitioner review.</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uploaded v0.9 Appendix A11. Mandatory disclaimer preserved.</a:t>
            </a:r>
          </a:p>
          <a:p xmlns:a="http://schemas.openxmlformats.org/drawingml/2006/main">
            <a:r>
              <a:t>Review status: DRAFT_AI_GENERATED. This revision requires Owen Chiunda sign-off. Figures marked as source-deck assertions are not independently validated. No customer-name mapping or raw transactions are embedded.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2925444679489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138758c5404099" /><Relationship Type="http://schemas.openxmlformats.org/officeDocument/2006/relationships/slideLayout" Target="/ppt/slideLayouts/slideLayout1.xml" Id="R3c6dab063d9a4f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6dab063d9a4f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f0ac4134b154cb8" /><Relationship Type="http://schemas.openxmlformats.org/officeDocument/2006/relationships/notesSlide" Target="/ppt/notesSlides/notesSlide1.xml" Id="R33bd26f2e68845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f6511afe18d4297" /><Relationship Type="http://schemas.openxmlformats.org/officeDocument/2006/relationships/notesSlide" Target="/ppt/notesSlides/notesSlide2.xml" Id="R490668586e4542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c81fa8ad8bf46ce" /><Relationship Type="http://schemas.openxmlformats.org/officeDocument/2006/relationships/notesSlide" Target="/ppt/notesSlides/notesSlide3.xml" Id="R5537e0ad0b824d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d773a3faa5f4efc" /><Relationship Type="http://schemas.openxmlformats.org/officeDocument/2006/relationships/chart" Target="/ppt/slides/charts/chart1.xml" Id="R4059932e461246e5" /><Relationship Type="http://schemas.openxmlformats.org/officeDocument/2006/relationships/notesSlide" Target="/ppt/notesSlides/notesSlide4.xml" Id="Rd4b85cf61b2b44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df00792c9504a11" /><Relationship Type="http://schemas.openxmlformats.org/officeDocument/2006/relationships/chart" Target="/ppt/slides/charts/chart2.xml" Id="R411f35713cec435a" /><Relationship Type="http://schemas.openxmlformats.org/officeDocument/2006/relationships/notesSlide" Target="/ppt/notesSlides/notesSlide5.xml" Id="R73d9a1ef3eed47a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705da727044a0f" /><Relationship Type="http://schemas.openxmlformats.org/officeDocument/2006/relationships/chart" Target="/ppt/slides/charts/chart3.xml" Id="R829abe1206734299" /><Relationship Type="http://schemas.openxmlformats.org/officeDocument/2006/relationships/notesSlide" Target="/ppt/notesSlides/notesSlide6.xml" Id="Rc3c438100a2249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e13bb138f014e3a" /><Relationship Type="http://schemas.openxmlformats.org/officeDocument/2006/relationships/chart" Target="/ppt/slides/charts/chart4.xml" Id="Rba4348ac6e8b4b99" /><Relationship Type="http://schemas.openxmlformats.org/officeDocument/2006/relationships/notesSlide" Target="/ppt/notesSlides/notesSlide7.xml" Id="R216b60cad95040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741a9d0a5cb4ba9" /><Relationship Type="http://schemas.openxmlformats.org/officeDocument/2006/relationships/chart" Target="/ppt/slides/charts/chart5.xml" Id="R13eab7d8a71a4a60" /><Relationship Type="http://schemas.openxmlformats.org/officeDocument/2006/relationships/notesSlide" Target="/ppt/notesSlides/notesSlide8.xml" Id="R23d48bc22ed744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0f60e37ad5a4aa2" /><Relationship Type="http://schemas.openxmlformats.org/officeDocument/2006/relationships/notesSlide" Target="/ppt/notesSlides/notesSlide9.xml" Id="R338dd635f60147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b72a0c13d9f4f36" /><Relationship Type="http://schemas.openxmlformats.org/officeDocument/2006/relationships/chart" Target="/ppt/slides/charts/chart6.xml" Id="R333a3c20e9364bbc" /><Relationship Type="http://schemas.openxmlformats.org/officeDocument/2006/relationships/notesSlide" Target="/ppt/notesSlides/notesSlide10.xml" Id="Rac0b81e7b67b4c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3bb69cea1d240dc" /><Relationship Type="http://schemas.openxmlformats.org/officeDocument/2006/relationships/notesSlide" Target="/ppt/notesSlides/notesSlide11.xml" Id="R093013f7092b45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d3a8145ffd7404c" /><Relationship Type="http://schemas.openxmlformats.org/officeDocument/2006/relationships/notesSlide" Target="/ppt/notesSlides/notesSlide12.xml" Id="R57a537e3219244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ad61f0ad7b7472c" /><Relationship Type="http://schemas.openxmlformats.org/officeDocument/2006/relationships/chart" Target="/ppt/slides/charts/chart7.xml" Id="Ra9304590ea4a4650" /><Relationship Type="http://schemas.openxmlformats.org/officeDocument/2006/relationships/notesSlide" Target="/ppt/notesSlides/notesSlide13.xml" Id="R905ab0416fb045f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d983692daa44217" /><Relationship Type="http://schemas.openxmlformats.org/officeDocument/2006/relationships/notesSlide" Target="/ppt/notesSlides/notesSlide14.xml" Id="Rdc87c0f57a8a4fc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f6f2e8925b84a27" /><Relationship Type="http://schemas.openxmlformats.org/officeDocument/2006/relationships/notesSlide" Target="/ppt/notesSlides/notesSlide15.xml" Id="R70a728d09534490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ae684747c914990" /><Relationship Type="http://schemas.openxmlformats.org/officeDocument/2006/relationships/notesSlide" Target="/ppt/notesSlides/notesSlide16.xml" Id="R94fee74a2d494d3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f51e7008e514914" /><Relationship Type="http://schemas.openxmlformats.org/officeDocument/2006/relationships/notesSlide" Target="/ppt/notesSlides/notesSlide17.xml" Id="R01469f2f7d70435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4afa33ab53740fd" /><Relationship Type="http://schemas.openxmlformats.org/officeDocument/2006/relationships/notesSlide" Target="/ppt/notesSlides/notesSlide18.xml" Id="Rf8469e24ae2d46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cc3bb1f511d4850" /><Relationship Type="http://schemas.openxmlformats.org/officeDocument/2006/relationships/notesSlide" Target="/ppt/notesSlides/notesSlide19.xml" Id="R472b7645801b4fe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3f4b442569e4ce5" /><Relationship Type="http://schemas.openxmlformats.org/officeDocument/2006/relationships/notesSlide" Target="/ppt/notesSlides/notesSlide20.xml" Id="R59ec5a0fbce64df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7ebf43baafa49ac" /><Relationship Type="http://schemas.openxmlformats.org/officeDocument/2006/relationships/notesSlide" Target="/ppt/notesSlides/notesSlide21.xml" Id="R6611c6bf91bb4dd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ebd0b3e83874d0c" /><Relationship Type="http://schemas.openxmlformats.org/officeDocument/2006/relationships/notesSlide" Target="/ppt/notesSlides/notesSlide22.xml" Id="Re210c0ce0a044c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39ce04d67da4014" /><Relationship Type="http://schemas.openxmlformats.org/officeDocument/2006/relationships/notesSlide" Target="/ppt/notesSlides/notesSlide23.xml" Id="Rc62042e3534c4e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5cf9e8ac8274cc4" /><Relationship Type="http://schemas.openxmlformats.org/officeDocument/2006/relationships/notesSlide" Target="/ppt/notesSlides/notesSlide24.xml" Id="R47362219eb754d6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0ad5c63ecf7443f" /><Relationship Type="http://schemas.openxmlformats.org/officeDocument/2006/relationships/notesSlide" Target="/ppt/notesSlides/notesSlide25.xml" Id="R1cbb77c209da4e6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ac3a6c2c7fc4397" /><Relationship Type="http://schemas.openxmlformats.org/officeDocument/2006/relationships/notesSlide" Target="/ppt/notesSlides/notesSlide26.xml" Id="Rc07aba32fe9c40f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Net revenue</c:v>
          </c:tx>
          <c:spPr>
            <a:solidFill xmlns:a="http://schemas.openxmlformats.org/drawingml/2006/main">
              <a:srgbClr val="1E3A8A"/>
            </a:solidFill>
          </c:spPr>
          <c:dPt>
            <c:idx val="4"/>
            <c:invertIfNegative val="0"/>
            <c:spPr>
              <a:solidFill xmlns:a="http://schemas.openxmlformats.org/drawingml/2006/main">
                <a:srgbClr val="B76C16"/>
              </a:solidFill>
            </c:spPr>
          </c:dPt>
          <c:cat>
            <c:strRef>
              <c:f>'Chart Data'!$A$2:$A$6</c:f>
              <c:strCache>
                <c:ptCount val="5"/>
                <c:pt idx="0">
                  <c:v>FY22</c:v>
                </c:pt>
                <c:pt idx="1">
                  <c:v>FY23</c:v>
                </c:pt>
                <c:pt idx="2">
                  <c:v>FY24</c:v>
                </c:pt>
                <c:pt idx="3">
                  <c:v>FY25</c:v>
                </c:pt>
                <c:pt idx="4">
                  <c:v>FY26</c:v>
                </c:pt>
              </c:strCache>
            </c:strRef>
          </c:cat>
          <c:val>
            <c:numRef>
              <c:f>'Chart Data'!$B$2:$B$6</c:f>
              <c:numCache>
                <c:formatCode>$#,##0</c:formatCode>
                <c:ptCount val="5"/>
                <c:pt idx="0">
                  <c:v>1091157.84</c:v>
                </c:pt>
                <c:pt idx="1">
                  <c:v>1083796.08</c:v>
                </c:pt>
                <c:pt idx="2">
                  <c:v>1115924.28</c:v>
                </c:pt>
                <c:pt idx="3">
                  <c:v>1125842.52</c:v>
                </c:pt>
                <c:pt idx="4">
                  <c:v>1304508.96</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showLegendKey val="0"/>
          <c:showVal val="0"/>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0"/>
        </c:scaling>
        <c:delete val="0"/>
        <c:axPos val="l"/>
        <c:numFmt formatCode="$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Revenue movement</c:v>
          </c:tx>
          <c:spPr>
            <a:solidFill xmlns:a="http://schemas.openxmlformats.org/drawingml/2006/main">
              <a:srgbClr val="1E3A8A"/>
            </a:solidFill>
          </c:spPr>
          <c:invertIfNegative val="0"/>
          <c:dPt>
            <c:idx val="0"/>
            <c:invertIfNegative val="0"/>
            <c:spPr>
              <a:solidFill xmlns:a="http://schemas.openxmlformats.org/drawingml/2006/main">
                <a:srgbClr val="087F5B"/>
              </a:solidFill>
            </c:spPr>
          </c:dPt>
          <c:dPt>
            <c:idx val="2"/>
            <c:invertIfNegative val="0"/>
            <c:spPr>
              <a:solidFill xmlns:a="http://schemas.openxmlformats.org/drawingml/2006/main">
                <a:srgbClr val="B42318"/>
              </a:solidFill>
            </c:spPr>
          </c:dPt>
          <c:cat>
            <c:strRef>
              <c:f>'Chart Data'!$A$2:$A$5</c:f>
              <c:strCache>
                <c:ptCount val="4"/>
                <c:pt idx="0">
                  <c:v>Expansion</c:v>
                </c:pt>
                <c:pt idx="1">
                  <c:v>New accounts</c:v>
                </c:pt>
                <c:pt idx="2">
                  <c:v>Contraction</c:v>
                </c:pt>
                <c:pt idx="3">
                  <c:v>Lost accounts</c:v>
                </c:pt>
              </c:strCache>
            </c:strRef>
          </c:cat>
          <c:val>
            <c:numRef>
              <c:f>'Chart Data'!$B$2:$B$5</c:f>
              <c:numCache>
                <c:formatCode>$#,##0</c:formatCode>
                <c:ptCount val="4"/>
                <c:pt idx="0">
                  <c:v>111342.84</c:v>
                </c:pt>
                <c:pt idx="1">
                  <c:v>90000</c:v>
                </c:pt>
                <c:pt idx="2">
                  <c:v>-22676.4</c:v>
                </c:pt>
                <c:pt idx="3">
                  <c:v>0</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40000"/>
        </c:scaling>
        <c:delete val="0"/>
        <c:axPos val="l"/>
        <c:numFmt formatCode="$0,&quot;k&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lineChart>
        <c:grouping val="standard"/>
        <c:ser>
          <c:idx val="0"/>
          <c:order val="0"/>
          <c:tx>
            <c:v>Top 5 share</c:v>
          </c:tx>
          <c:spPr>
            <a:ln xmlns:a="http://schemas.openxmlformats.org/drawingml/2006/main" w="28575">
              <a:solidFill>
                <a:srgbClr val="1E3A8A"/>
              </a:solidFill>
            </a:ln>
          </c:spPr>
          <c:marker>
            <c:symbol val="circle"/>
            <c:size val="7"/>
            <c:spPr>
              <a:solidFill xmlns:a="http://schemas.openxmlformats.org/drawingml/2006/main">
                <a:srgbClr val="1E3A8A"/>
              </a:solidFill>
            </c:spPr>
          </c:marker>
          <c:cat>
            <c:strRef>
              <c:f>'Chart Data'!$A$2:$A$6</c:f>
              <c:strCache>
                <c:ptCount val="5"/>
                <c:pt idx="0">
                  <c:v>FY22</c:v>
                </c:pt>
                <c:pt idx="1">
                  <c:v>FY23</c:v>
                </c:pt>
                <c:pt idx="2">
                  <c:v>FY24</c:v>
                </c:pt>
                <c:pt idx="3">
                  <c:v>FY25</c:v>
                </c:pt>
                <c:pt idx="4">
                  <c:v>FY26</c:v>
                </c:pt>
              </c:strCache>
            </c:strRef>
          </c:cat>
          <c:val>
            <c:numRef>
              <c:f>'Chart Data'!$B$2:$B$6</c:f>
              <c:numCache>
                <c:formatCode>0.0%</c:formatCode>
                <c:ptCount val="5"/>
                <c:pt idx="0">
                  <c:v>0.4491</c:v>
                </c:pt>
                <c:pt idx="1">
                  <c:v>0.4624</c:v>
                </c:pt>
                <c:pt idx="2">
                  <c:v>0.4787</c:v>
                </c:pt>
                <c:pt idx="3">
                  <c:v>0.523</c:v>
                </c:pt>
                <c:pt idx="4">
                  <c:v>0.5195</c:v>
                </c:pt>
              </c:numCache>
            </c:numRef>
          </c:val>
        </c:ser>
        <c:ser>
          <c:idx val="1"/>
          <c:order val="1"/>
          <c:tx>
            <c:v>Top 1 share</c:v>
          </c:tx>
          <c:spPr>
            <a:ln xmlns:a="http://schemas.openxmlformats.org/drawingml/2006/main" w="28575">
              <a:solidFill>
                <a:srgbClr val="B76C16"/>
              </a:solidFill>
            </a:ln>
          </c:spPr>
          <c:marker>
            <c:symbol val="circle"/>
            <c:size val="7"/>
            <c:spPr>
              <a:solidFill xmlns:a="http://schemas.openxmlformats.org/drawingml/2006/main">
                <a:srgbClr val="B76C16"/>
              </a:solidFill>
            </c:spPr>
          </c:marker>
          <c:cat>
            <c:strRef>
              <c:f>'Chart Data'!$C$2:$C$6</c:f>
              <c:strCache>
                <c:ptCount val="5"/>
                <c:pt idx="0">
                  <c:v>FY22</c:v>
                </c:pt>
                <c:pt idx="1">
                  <c:v>FY23</c:v>
                </c:pt>
                <c:pt idx="2">
                  <c:v>FY24</c:v>
                </c:pt>
                <c:pt idx="3">
                  <c:v>FY25</c:v>
                </c:pt>
                <c:pt idx="4">
                  <c:v>FY26</c:v>
                </c:pt>
              </c:strCache>
            </c:strRef>
          </c:cat>
          <c:val>
            <c:numRef>
              <c:f>'Chart Data'!$D$2:$D$6</c:f>
              <c:numCache>
                <c:formatCode>0.0%</c:formatCode>
                <c:ptCount val="5"/>
                <c:pt idx="0">
                  <c:v>0.11</c:v>
                </c:pt>
                <c:pt idx="1">
                  <c:v>0.1273</c:v>
                </c:pt>
                <c:pt idx="2">
                  <c:v>0.1422</c:v>
                </c:pt>
                <c:pt idx="3">
                  <c:v>0.1621</c:v>
                </c:pt>
                <c:pt idx="4">
                  <c:v>0.1609</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ax val="0.6"/>
          <c:min val="0"/>
        </c:scaling>
        <c:delete val="0"/>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latin typeface="Arial"/>
              <a:ea typeface="Arial"/>
              <a:cs typeface="Arial"/>
            </a:defRPr>
          </a:pPr>
        </a:p>
      </c:txPr>
    </c:legend>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Account count</c:v>
          </c:tx>
          <c:spPr>
            <a:solidFill xmlns:a="http://schemas.openxmlformats.org/drawingml/2006/main">
              <a:srgbClr val="1E3A8A"/>
            </a:solidFill>
          </c:spPr>
          <c:dPt>
            <c:idx val="1"/>
            <c:invertIfNegative val="0"/>
            <c:spPr>
              <a:solidFill xmlns:a="http://schemas.openxmlformats.org/drawingml/2006/main">
                <a:srgbClr val="B76C16"/>
              </a:solidFill>
            </c:spPr>
          </c:dPt>
          <c:cat>
            <c:strRef>
              <c:f>'Chart Data'!$A$2:$A$5</c:f>
              <c:strCache>
                <c:ptCount val="4"/>
                <c:pt idx="0">
                  <c:v>Expanding</c:v>
                </c:pt>
                <c:pt idx="1">
                  <c:v>Contracting</c:v>
                </c:pt>
                <c:pt idx="2">
                  <c:v>New</c:v>
                </c:pt>
                <c:pt idx="3">
                  <c:v>Lost</c:v>
                </c:pt>
              </c:strCache>
            </c:strRef>
          </c:cat>
          <c:val>
            <c:numRef>
              <c:f>'Chart Data'!$B$2:$B$5</c:f>
              <c:numCache>
                <c:formatCode>0</c:formatCode>
                <c:ptCount val="4"/>
                <c:pt idx="0">
                  <c:v>9</c:v>
                </c:pt>
                <c:pt idx="1">
                  <c:v>7</c:v>
                </c:pt>
                <c:pt idx="2">
                  <c:v>2</c:v>
                </c:pt>
                <c:pt idx="3">
                  <c:v>0</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0"/>
        </c:scaling>
        <c:delete val="0"/>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FY26 customer revenue</c:v>
          </c:tx>
          <c:spPr>
            <a:solidFill xmlns:a="http://schemas.openxmlformats.org/drawingml/2006/main">
              <a:srgbClr val="1E3A8A"/>
            </a:solidFill>
          </c:spPr>
          <c:dPt>
            <c:idx val="4"/>
            <c:invertIfNegative val="0"/>
            <c:spPr>
              <a:solidFill xmlns:a="http://schemas.openxmlformats.org/drawingml/2006/main">
                <a:srgbClr val="B76C16"/>
              </a:solidFill>
            </c:spPr>
          </c:dPt>
          <c:cat>
            <c:strRef>
              <c:f>'Chart Data'!$A$2:$A$8</c:f>
              <c:strCache>
                <c:ptCount val="7"/>
                <c:pt idx="0">
                  <c:v>Rank 1</c:v>
                </c:pt>
                <c:pt idx="1">
                  <c:v>Rank 2</c:v>
                </c:pt>
                <c:pt idx="2">
                  <c:v>Rank 3</c:v>
                </c:pt>
                <c:pt idx="3">
                  <c:v>Rank 4</c:v>
                </c:pt>
                <c:pt idx="4">
                  <c:v>Rank 5</c:v>
                </c:pt>
                <c:pt idx="5">
                  <c:v>Rank 6</c:v>
                </c:pt>
                <c:pt idx="6">
                  <c:v>Rank 7</c:v>
                </c:pt>
              </c:strCache>
            </c:strRef>
          </c:cat>
          <c:val>
            <c:numRef>
              <c:f>'Chart Data'!$B$2:$B$8</c:f>
              <c:numCache>
                <c:formatCode>$#,##0</c:formatCode>
                <c:ptCount val="7"/>
                <c:pt idx="0">
                  <c:v>209880.72</c:v>
                </c:pt>
                <c:pt idx="1">
                  <c:v>155102.28</c:v>
                </c:pt>
                <c:pt idx="2">
                  <c:v>149484.36</c:v>
                </c:pt>
                <c:pt idx="3">
                  <c:v>82012.56</c:v>
                </c:pt>
                <c:pt idx="4">
                  <c:v>81182.4</c:v>
                </c:pt>
                <c:pt idx="5">
                  <c:v>62436.24</c:v>
                </c:pt>
                <c:pt idx="6">
                  <c:v>58800</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showLegendKey val="0"/>
          <c:showVal val="0"/>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0"/>
        </c:scaling>
        <c:delete val="0"/>
        <c:axPos val="l"/>
        <c:numFmt formatCode="$0,&quot;k&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Historical project cohort A</c:v>
          </c:tx>
          <c:spPr>
            <a:solidFill xmlns:a="http://schemas.openxmlformats.org/drawingml/2006/main">
              <a:srgbClr val="1E3A8A"/>
            </a:solidFill>
          </c:spPr>
          <c:cat>
            <c:strRef>
              <c:f>'Chart Data'!$A$2:$A$6</c:f>
              <c:strCache>
                <c:ptCount val="5"/>
                <c:pt idx="0">
                  <c:v>FY22</c:v>
                </c:pt>
                <c:pt idx="1">
                  <c:v>FY23</c:v>
                </c:pt>
                <c:pt idx="2">
                  <c:v>FY24</c:v>
                </c:pt>
                <c:pt idx="3">
                  <c:v>FY25</c:v>
                </c:pt>
                <c:pt idx="4">
                  <c:v>FY26</c:v>
                </c:pt>
              </c:strCache>
            </c:strRef>
          </c:cat>
          <c:val>
            <c:numRef>
              <c:f>'Chart Data'!$B$2:$B$6</c:f>
              <c:numCache>
                <c:formatCode>$#,##0</c:formatCode>
                <c:ptCount val="5"/>
                <c:pt idx="0">
                  <c:v>65000.04</c:v>
                </c:pt>
                <c:pt idx="1">
                  <c:v>58500</c:v>
                </c:pt>
                <c:pt idx="2">
                  <c:v>52650</c:v>
                </c:pt>
                <c:pt idx="3">
                  <c:v>0</c:v>
                </c:pt>
                <c:pt idx="4">
                  <c:v>0</c:v>
                </c:pt>
              </c:numCache>
            </c:numRef>
          </c:val>
        </c:ser>
        <c:ser>
          <c:idx val="1"/>
          <c:order val="1"/>
          <c:tx>
            <c:v>Project cohort B</c:v>
          </c:tx>
          <c:spPr>
            <a:solidFill xmlns:a="http://schemas.openxmlformats.org/drawingml/2006/main">
              <a:srgbClr val="B76C16"/>
            </a:solidFill>
          </c:spPr>
          <c:cat>
            <c:strRef>
              <c:f>'Chart Data'!$C$2:$C$6</c:f>
              <c:strCache>
                <c:ptCount val="5"/>
                <c:pt idx="0">
                  <c:v>FY22</c:v>
                </c:pt>
                <c:pt idx="1">
                  <c:v>FY23</c:v>
                </c:pt>
                <c:pt idx="2">
                  <c:v>FY24</c:v>
                </c:pt>
                <c:pt idx="3">
                  <c:v>FY25</c:v>
                </c:pt>
                <c:pt idx="4">
                  <c:v>FY26</c:v>
                </c:pt>
              </c:strCache>
            </c:strRef>
          </c:cat>
          <c:val>
            <c:numRef>
              <c:f>'Chart Data'!$D$2:$D$6</c:f>
              <c:numCache>
                <c:formatCode>$#,##0</c:formatCode>
                <c:ptCount val="5"/>
                <c:pt idx="0">
                  <c:v>0</c:v>
                </c:pt>
                <c:pt idx="1">
                  <c:v>0</c:v>
                </c:pt>
                <c:pt idx="2">
                  <c:v>0</c:v>
                </c:pt>
                <c:pt idx="3">
                  <c:v>0</c:v>
                </c:pt>
                <c:pt idx="4">
                  <c:v>39999.96</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showLegendKey val="0"/>
          <c:showVal val="0"/>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0"/>
        </c:scaling>
        <c:delete val="0"/>
        <c:axPos val="l"/>
        <c:numFmt formatCode="$0,&quot;k&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275">
              <a:latin typeface="Arial"/>
              <a:ea typeface="Arial"/>
              <a:cs typeface="Arial"/>
            </a:defRPr>
          </a:pPr>
        </a:p>
      </c:txPr>
    </c:legend>
    <c:plotVisOnly val="1"/>
  </c:chart>
  <c:spPr>
    <a:solidFill xmlns:a="http://schemas.openxmlformats.org/drawingml/2006/main">
      <a:srgbClr val="FFFFFF"/>
    </a:solidFill>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FY27 revenue</c:v>
          </c:tx>
          <c:spPr>
            <a:solidFill xmlns:a="http://schemas.openxmlformats.org/drawingml/2006/main">
              <a:srgbClr val="1E3A8A"/>
            </a:solidFill>
          </c:spPr>
          <c:dPt>
            <c:idx val="0"/>
            <c:invertIfNegative val="0"/>
            <c:spPr>
              <a:solidFill xmlns:a="http://schemas.openxmlformats.org/drawingml/2006/main">
                <a:srgbClr val="B76C16"/>
              </a:solidFill>
            </c:spPr>
          </c:dPt>
          <c:dPt>
            <c:idx val="3"/>
            <c:invertIfNegative val="0"/>
            <c:spPr>
              <a:solidFill xmlns:a="http://schemas.openxmlformats.org/drawingml/2006/main">
                <a:srgbClr val="087F5B"/>
              </a:solidFill>
            </c:spPr>
          </c:dPt>
          <c:cat>
            <c:strRef>
              <c:f>'Chart Data'!$A$2:$A$5</c:f>
              <c:strCache>
                <c:ptCount val="4"/>
                <c:pt idx="0">
                  <c:v>Downside</c:v>
                </c:pt>
                <c:pt idx="1">
                  <c:v>Mechanical</c:v>
                </c:pt>
                <c:pt idx="2">
                  <c:v>Management</c:v>
                </c:pt>
                <c:pt idx="3">
                  <c:v>Upside</c:v>
                </c:pt>
              </c:strCache>
            </c:strRef>
          </c:cat>
          <c:val>
            <c:numRef>
              <c:f>'Chart Data'!$B$2:$B$5</c:f>
              <c:numCache>
                <c:formatCode>$#,##0</c:formatCode>
                <c:ptCount val="4"/>
                <c:pt idx="0">
                  <c:v>1185000</c:v>
                </c:pt>
                <c:pt idx="1">
                  <c:v>1304508.96</c:v>
                </c:pt>
                <c:pt idx="2">
                  <c:v>1420000</c:v>
                </c:pt>
                <c:pt idx="3">
                  <c:v>1560000</c:v>
                </c:pt>
              </c:numCache>
            </c:numRef>
          </c:val>
        </c:ser>
        <c:dLbls>
          <c:txPr>
            <a:bodyPr xmlns:a="http://schemas.openxmlformats.org/drawingml/2006/main" anchorCtr="1"/>
            <a:lstStyle xmlns:a="http://schemas.openxmlformats.org/drawingml/2006/main"/>
            <a:p xmlns:a="http://schemas.openxmlformats.org/drawingml/2006/main">
              <a:pPr>
                <a:defRPr sz="1350">
                  <a:latin typeface="Arial"/>
                  <a:ea typeface="Arial"/>
                  <a:cs typeface="Arial"/>
                </a:defRPr>
              </a:pPr>
            </a:p>
          </c:txPr>
          <c:showLegendKey val="0"/>
          <c:showVal val="0"/>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72768"/>
      </c:catAx>
      <c:valAx>
        <c:axId val="48672768"/>
        <c:scaling>
          <c:orientation val="minMax"/>
          <c:min val="0"/>
        </c:scaling>
        <c:delete val="0"/>
        <c:axPos val="l"/>
        <c:numFmt formatCode="$0.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66666"/>
                </a:solidFill>
                <a:latin typeface="Arial"/>
                <a:ea typeface="Arial"/>
                <a:cs typeface="Arial"/>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2B5649-CAD8-4385-AE40-BA7A5AC8201D}"/>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C2D45D4F-BEC3-4D3A-BE78-C505127E04B2}"/>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BROKER / ADVISER DEMONSTRATION</a:t>
            </a:r>
          </a:p>
        </p:txBody>
      </p:sp>
      <p:sp>
        <p:nvSpPr>
          <p:cNvPr id="3" name="">
            <a:extLst xmlns:a="http://schemas.openxmlformats.org/drawingml/2006/main">
              <a:ext uri="{FF2B5EF4-FFF2-40B4-BE49-F238E27FC236}">
                <a16:creationId xmlns:a16="http://schemas.microsoft.com/office/drawing/2014/main" id="{A086F26A-4D23-437F-8184-46C5570D678A}"/>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Project Sentered</a:t>
            </a:r>
          </a:p>
        </p:txBody>
      </p:sp>
      <p:sp>
        <p:nvSpPr>
          <p:cNvPr id="4" name="">
            <a:extLst xmlns:a="http://schemas.openxmlformats.org/drawingml/2006/main">
              <a:ext uri="{FF2B5EF4-FFF2-40B4-BE49-F238E27FC236}">
                <a16:creationId xmlns:a16="http://schemas.microsoft.com/office/drawing/2014/main" id="{1C632313-AA36-42AF-B923-3E159A24AE1F}"/>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Prepared for a demonstration discussion with a broker or transaction adviser. No affiliation or endorsement is implied.</a:t>
            </a:r>
          </a:p>
        </p:txBody>
      </p:sp>
      <p:sp>
        <p:nvSpPr>
          <p:cNvPr id="5" name="">
            <a:extLst xmlns:a="http://schemas.openxmlformats.org/drawingml/2006/main">
              <a:ext uri="{FF2B5EF4-FFF2-40B4-BE49-F238E27FC236}">
                <a16:creationId xmlns:a16="http://schemas.microsoft.com/office/drawing/2014/main" id="{9864BAD3-38D6-4C03-944C-E901DAD38037}"/>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420BD842-85DC-4F61-A944-1EFF0606623B}"/>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41D50EB4-4EC9-4534-9DDC-C60303894B34}"/>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A1C196F-EE1C-47AF-A910-9E92D9CC7BCC}"/>
              </a:ext>
            </a:extLst>
          </p:cNvPr>
          <p:cNvSpPr>
            <a:spLocks xmlns:a="http://schemas.openxmlformats.org/drawingml/2006/main" noGrp="1"/>
          </p:cNvSpPr>
          <p:nvPr/>
        </p:nvSpPr>
        <p:spPr>
          <a:xfrm xmlns:a="http://schemas.openxmlformats.org/drawingml/2006/main">
            <a:off x="533400" y="2152650"/>
            <a:ext cx="981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0F172A"/>
                </a:solidFill>
                <a:latin typeface="Arial"/>
                <a:ea typeface="Arial"/>
                <a:cs typeface="Arial"/>
              </a:defRPr>
            </a:pPr>
            <a:r>
              <a:rPr sz="4500" b="1">
                <a:solidFill>
                  <a:srgbClr val="0F172A"/>
                </a:solidFill>
                <a:latin typeface="Arial"/>
                <a:ea typeface="Arial"/>
                <a:cs typeface="Arial"/>
              </a:rPr>
              <a:t>Seller readiness</a:t>
            </a:r>
          </a:p>
          <a:p xmlns:a="http://schemas.openxmlformats.org/drawingml/2006/main">
            <a:pPr>
              <a:defRPr sz="4500" b="1">
                <a:solidFill>
                  <a:srgbClr val="0F172A"/>
                </a:solidFill>
                <a:latin typeface="Arial"/>
                <a:ea typeface="Arial"/>
                <a:cs typeface="Arial"/>
              </a:defRPr>
            </a:pPr>
            <a:r>
              <a:rPr sz="4500" b="1">
                <a:solidFill>
                  <a:srgbClr val="0F172A"/>
                </a:solidFill>
                <a:latin typeface="Arial"/>
                <a:ea typeface="Arial"/>
                <a:cs typeface="Arial"/>
              </a:rPr>
              <a:t>and buyer diligence</a:t>
            </a:r>
          </a:p>
        </p:txBody>
      </p:sp>
      <p:sp>
        <p:nvSpPr>
          <p:cNvPr id="9" name="">
            <a:extLst xmlns:a="http://schemas.openxmlformats.org/drawingml/2006/main">
              <a:ext uri="{FF2B5EF4-FFF2-40B4-BE49-F238E27FC236}">
                <a16:creationId xmlns:a16="http://schemas.microsoft.com/office/drawing/2014/main" id="{C83D4FED-FC1D-4AFC-A0C3-90B07796B3F5}"/>
              </a:ext>
            </a:extLst>
          </p:cNvPr>
          <p:cNvSpPr>
            <a:spLocks xmlns:a="http://schemas.openxmlformats.org/drawingml/2006/main" noGrp="1"/>
          </p:cNvSpPr>
          <p:nvPr/>
        </p:nvSpPr>
        <p:spPr>
          <a:xfrm xmlns:a="http://schemas.openxmlformats.org/drawingml/2006/main">
            <a:off x="571500" y="3800475"/>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526174"/>
                </a:solidFill>
                <a:latin typeface="Arial"/>
                <a:ea typeface="Arial"/>
                <a:cs typeface="Arial"/>
              </a:defRPr>
            </a:pPr>
            <a:r>
              <a:rPr sz="2175" b="0">
                <a:solidFill>
                  <a:srgbClr val="526174"/>
                </a:solidFill>
                <a:latin typeface="Arial"/>
                <a:ea typeface="Arial"/>
                <a:cs typeface="Arial"/>
              </a:rPr>
              <a:t>Customer revenue quality and transaction preparation</a:t>
            </a:r>
          </a:p>
        </p:txBody>
      </p:sp>
      <p:sp>
        <p:nvSpPr>
          <p:cNvPr id="10" name="">
            <a:extLst xmlns:a="http://schemas.openxmlformats.org/drawingml/2006/main">
              <a:ext uri="{FF2B5EF4-FFF2-40B4-BE49-F238E27FC236}">
                <a16:creationId xmlns:a16="http://schemas.microsoft.com/office/drawing/2014/main" id="{A564CF67-7669-4047-B965-E22C59BF4A44}"/>
              </a:ext>
            </a:extLst>
          </p:cNvPr>
          <p:cNvSpPr>
            <a:spLocks xmlns:a="http://schemas.openxmlformats.org/drawingml/2006/main" noGrp="1"/>
          </p:cNvSpPr>
          <p:nvPr/>
        </p:nvSpPr>
        <p:spPr>
          <a:xfrm xmlns:a="http://schemas.openxmlformats.org/drawingml/2006/main">
            <a:off x="571500" y="4676775"/>
            <a:ext cx="857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F172A"/>
                </a:solidFill>
                <a:latin typeface="Arial"/>
                <a:ea typeface="Arial"/>
                <a:cs typeface="Arial"/>
              </a:defRPr>
            </a:pPr>
            <a:r>
              <a:rPr sz="1725" b="0">
                <a:solidFill>
                  <a:srgbClr val="0F172A"/>
                </a:solidFill>
                <a:latin typeface="Arial"/>
                <a:ea typeface="Arial"/>
                <a:cs typeface="Arial"/>
              </a:rPr>
              <a:t>Owen Chiunda, Chartered Accountant</a:t>
            </a:r>
          </a:p>
          <a:p xmlns:a="http://schemas.openxmlformats.org/drawingml/2006/main">
            <a:pPr>
              <a:defRPr sz="1725" b="0">
                <a:solidFill>
                  <a:srgbClr val="0F172A"/>
                </a:solidFill>
                <a:latin typeface="Arial"/>
                <a:ea typeface="Arial"/>
                <a:cs typeface="Arial"/>
              </a:defRPr>
            </a:pPr>
            <a:r>
              <a:rPr sz="1725" b="0">
                <a:solidFill>
                  <a:srgbClr val="0F172A"/>
                </a:solidFill>
                <a:latin typeface="Arial"/>
                <a:ea typeface="Arial"/>
                <a:cs typeface="Arial"/>
              </a:rPr>
              <a:t>September 2026</a:t>
            </a:r>
          </a:p>
        </p:txBody>
      </p:sp>
    </p:spTree>
    <p:extLst>
      <p:ext uri="{BB962C8B-B14F-4D97-AF65-F5344CB8AC3E}">
        <p14:creationId xmlns:p14="http://schemas.microsoft.com/office/powerpoint/2010/main" val="97600545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EE0E78B-A483-4B9A-8C0F-7138CB798539}"/>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567B9E45-FB88-4F75-BE53-44B35265F8EE}"/>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EXECUTIVE SUMMARY</a:t>
            </a:r>
          </a:p>
        </p:txBody>
      </p:sp>
      <p:sp>
        <p:nvSpPr>
          <p:cNvPr id="3" name="">
            <a:extLst xmlns:a="http://schemas.openxmlformats.org/drawingml/2006/main">
              <a:ext uri="{FF2B5EF4-FFF2-40B4-BE49-F238E27FC236}">
                <a16:creationId xmlns:a16="http://schemas.microsoft.com/office/drawing/2014/main" id="{41F61125-0AE9-496A-9551-32A15ED5305D}"/>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Revenue momentum is clear; transaction readiness remains conditional</a:t>
            </a:r>
          </a:p>
        </p:txBody>
      </p:sp>
      <p:sp>
        <p:nvSpPr>
          <p:cNvPr id="4" name="">
            <a:extLst xmlns:a="http://schemas.openxmlformats.org/drawingml/2006/main">
              <a:ext uri="{FF2B5EF4-FFF2-40B4-BE49-F238E27FC236}">
                <a16:creationId xmlns:a16="http://schemas.microsoft.com/office/drawing/2014/main" id="{8B5F22F7-2718-4B64-A5D4-95679EB7EDD6}"/>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EVID-REV-TOTAL-FY26; EVID-REV-BRIDGE-FY25-FY26; EVID-CONC-TOP5-FY26. Interpretation: readiness priorities below.</a:t>
            </a:r>
          </a:p>
        </p:txBody>
      </p:sp>
      <p:sp>
        <p:nvSpPr>
          <p:cNvPr id="5" name="">
            <a:extLst xmlns:a="http://schemas.openxmlformats.org/drawingml/2006/main">
              <a:ext uri="{FF2B5EF4-FFF2-40B4-BE49-F238E27FC236}">
                <a16:creationId xmlns:a16="http://schemas.microsoft.com/office/drawing/2014/main" id="{54D70AD8-71C2-4B23-AFCA-BE6E3B52DBAF}"/>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91B40C0B-D217-444E-B9E5-C0C75E4CF98D}"/>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EFA423C0-1B28-4FB2-A9B7-BD1059017F46}"/>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FB99A3E1-2F39-441F-84C4-19F041D5F3CE}"/>
              </a:ext>
            </a:extLst>
          </p:cNvPr>
          <p:cNvSpPr>
            <a:spLocks xmlns:a="http://schemas.openxmlformats.org/drawingml/2006/main" noGrp="1"/>
          </p:cNvSpPr>
          <p:nvPr/>
        </p:nvSpPr>
        <p:spPr>
          <a:xfrm xmlns:a="http://schemas.openxmlformats.org/drawingml/2006/main">
            <a:off x="533400" y="175260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$1.305m FY26 revenue</a:t>
            </a:r>
          </a:p>
        </p:txBody>
      </p:sp>
      <p:sp>
        <p:nvSpPr>
          <p:cNvPr id="9" name="">
            <a:extLst xmlns:a="http://schemas.openxmlformats.org/drawingml/2006/main">
              <a:ext uri="{FF2B5EF4-FFF2-40B4-BE49-F238E27FC236}">
                <a16:creationId xmlns:a16="http://schemas.microsoft.com/office/drawing/2014/main" id="{24D62406-ED57-4F6F-8D00-6F2FFD64509E}"/>
              </a:ext>
            </a:extLst>
          </p:cNvPr>
          <p:cNvSpPr>
            <a:spLocks xmlns:a="http://schemas.openxmlformats.org/drawingml/2006/main" noGrp="1"/>
          </p:cNvSpPr>
          <p:nvPr/>
        </p:nvSpPr>
        <p:spPr>
          <a:xfrm xmlns:a="http://schemas.openxmlformats.org/drawingml/2006/main">
            <a:off x="533400" y="219075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Revenue grew 15.87% in the latest year. Existing-account expansion and new customers both contributed.</a:t>
            </a:r>
          </a:p>
        </p:txBody>
      </p:sp>
      <p:sp>
        <p:nvSpPr>
          <p:cNvPr id="10" name="">
            <a:extLst xmlns:a="http://schemas.openxmlformats.org/drawingml/2006/main">
              <a:ext uri="{FF2B5EF4-FFF2-40B4-BE49-F238E27FC236}">
                <a16:creationId xmlns:a16="http://schemas.microsoft.com/office/drawing/2014/main" id="{2EFACDF7-5B63-4607-B581-CBAE629383A4}"/>
              </a:ext>
            </a:extLst>
          </p:cNvPr>
          <p:cNvSpPr>
            <a:spLocks xmlns:a="http://schemas.openxmlformats.org/drawingml/2006/main" noGrp="1"/>
          </p:cNvSpPr>
          <p:nvPr/>
        </p:nvSpPr>
        <p:spPr>
          <a:xfrm xmlns:a="http://schemas.openxmlformats.org/drawingml/2006/main">
            <a:off x="6362700" y="175260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51.95% with five customers</a:t>
            </a:r>
          </a:p>
        </p:txBody>
      </p:sp>
      <p:sp>
        <p:nvSpPr>
          <p:cNvPr id="11" name="">
            <a:extLst xmlns:a="http://schemas.openxmlformats.org/drawingml/2006/main">
              <a:ext uri="{FF2B5EF4-FFF2-40B4-BE49-F238E27FC236}">
                <a16:creationId xmlns:a16="http://schemas.microsoft.com/office/drawing/2014/main" id="{7AE1CCA3-C163-46CD-8EDA-B35A44C5E923}"/>
              </a:ext>
            </a:extLst>
          </p:cNvPr>
          <p:cNvSpPr>
            <a:spLocks xmlns:a="http://schemas.openxmlformats.org/drawingml/2006/main" noGrp="1"/>
          </p:cNvSpPr>
          <p:nvPr/>
        </p:nvSpPr>
        <p:spPr>
          <a:xfrm xmlns:a="http://schemas.openxmlformats.org/drawingml/2006/main">
            <a:off x="6362700" y="219075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The seller story depends on demonstrating durable customer relationships and transferable contracts.</a:t>
            </a:r>
          </a:p>
        </p:txBody>
      </p:sp>
      <p:sp>
        <p:nvSpPr>
          <p:cNvPr id="12" name="">
            <a:extLst xmlns:a="http://schemas.openxmlformats.org/drawingml/2006/main">
              <a:ext uri="{FF2B5EF4-FFF2-40B4-BE49-F238E27FC236}">
                <a16:creationId xmlns:a16="http://schemas.microsoft.com/office/drawing/2014/main" id="{4360B12F-A11E-46CF-9B4D-8FB961F8E96A}"/>
              </a:ext>
            </a:extLst>
          </p:cNvPr>
          <p:cNvSpPr>
            <a:spLocks xmlns:a="http://schemas.openxmlformats.org/drawingml/2006/main" noGrp="1"/>
          </p:cNvSpPr>
          <p:nvPr/>
        </p:nvSpPr>
        <p:spPr>
          <a:xfrm xmlns:a="http://schemas.openxmlformats.org/drawingml/2006/main">
            <a:off x="533400" y="367665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A growth story worth testing</a:t>
            </a:r>
          </a:p>
        </p:txBody>
      </p:sp>
      <p:sp>
        <p:nvSpPr>
          <p:cNvPr id="13" name="">
            <a:extLst xmlns:a="http://schemas.openxmlformats.org/drawingml/2006/main">
              <a:ext uri="{FF2B5EF4-FFF2-40B4-BE49-F238E27FC236}">
                <a16:creationId xmlns:a16="http://schemas.microsoft.com/office/drawing/2014/main" id="{60D1BA94-A8B1-4049-B710-A9683306CC51}"/>
              </a:ext>
            </a:extLst>
          </p:cNvPr>
          <p:cNvSpPr>
            <a:spLocks xmlns:a="http://schemas.openxmlformats.org/drawingml/2006/main" noGrp="1"/>
          </p:cNvSpPr>
          <p:nvPr/>
        </p:nvSpPr>
        <p:spPr>
          <a:xfrm xmlns:a="http://schemas.openxmlformats.org/drawingml/2006/main">
            <a:off x="533400" y="411480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Position the opportunity around demonstrated revenue growth. Treat pricing power, margin quality and recurring revenue as diligence questions.</a:t>
            </a:r>
          </a:p>
        </p:txBody>
      </p:sp>
      <p:sp>
        <p:nvSpPr>
          <p:cNvPr id="14" name="">
            <a:extLst xmlns:a="http://schemas.openxmlformats.org/drawingml/2006/main">
              <a:ext uri="{FF2B5EF4-FFF2-40B4-BE49-F238E27FC236}">
                <a16:creationId xmlns:a16="http://schemas.microsoft.com/office/drawing/2014/main" id="{CE49729D-5FE6-4CE0-9F45-764E1CB2512F}"/>
              </a:ext>
            </a:extLst>
          </p:cNvPr>
          <p:cNvSpPr>
            <a:spLocks xmlns:a="http://schemas.openxmlformats.org/drawingml/2006/main" noGrp="1"/>
          </p:cNvSpPr>
          <p:nvPr/>
        </p:nvSpPr>
        <p:spPr>
          <a:xfrm xmlns:a="http://schemas.openxmlformats.org/drawingml/2006/main">
            <a:off x="6362700" y="367665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A focused preparation programme</a:t>
            </a:r>
          </a:p>
        </p:txBody>
      </p:sp>
      <p:sp>
        <p:nvSpPr>
          <p:cNvPr id="15" name="">
            <a:extLst xmlns:a="http://schemas.openxmlformats.org/drawingml/2006/main">
              <a:ext uri="{FF2B5EF4-FFF2-40B4-BE49-F238E27FC236}">
                <a16:creationId xmlns:a16="http://schemas.microsoft.com/office/drawing/2014/main" id="{1AF4872B-642A-4D36-A65A-D0C1016E9D5B}"/>
              </a:ext>
            </a:extLst>
          </p:cNvPr>
          <p:cNvSpPr>
            <a:spLocks xmlns:a="http://schemas.openxmlformats.org/drawingml/2006/main" noGrp="1"/>
          </p:cNvSpPr>
          <p:nvPr/>
        </p:nvSpPr>
        <p:spPr>
          <a:xfrm xmlns:a="http://schemas.openxmlformats.org/drawingml/2006/main">
            <a:off x="6362700" y="411480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Resolve the normalisation and retention discrepancies, verify key contracts, and secure sign-off before buyer circulation.</a:t>
            </a:r>
          </a:p>
        </p:txBody>
      </p:sp>
    </p:spTree>
    <p:extLst>
      <p:ext uri="{BB962C8B-B14F-4D97-AF65-F5344CB8AC3E}">
        <p14:creationId xmlns:p14="http://schemas.microsoft.com/office/powerpoint/2010/main" val="3817337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824E93A-D992-403F-A6FF-71BBF09800C5}"/>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9F109ED8-00F3-485C-B617-6B3A730655A9}"/>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SCOPE &amp; TRANSACTION CONTEXT</a:t>
            </a:r>
          </a:p>
        </p:txBody>
      </p:sp>
      <p:sp>
        <p:nvSpPr>
          <p:cNvPr id="3" name="">
            <a:extLst xmlns:a="http://schemas.openxmlformats.org/drawingml/2006/main">
              <a:ext uri="{FF2B5EF4-FFF2-40B4-BE49-F238E27FC236}">
                <a16:creationId xmlns:a16="http://schemas.microsoft.com/office/drawing/2014/main" id="{F66932A7-1C62-4EC3-A8D6-D8E8B7FC003E}"/>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The pack supports a revenue discussion, not a valuation conclusion</a:t>
            </a:r>
          </a:p>
        </p:txBody>
      </p:sp>
      <p:sp>
        <p:nvSpPr>
          <p:cNvPr id="4" name="">
            <a:extLst xmlns:a="http://schemas.openxmlformats.org/drawingml/2006/main">
              <a:ext uri="{FF2B5EF4-FFF2-40B4-BE49-F238E27FC236}">
                <a16:creationId xmlns:a16="http://schemas.microsoft.com/office/drawing/2014/main" id="{9596CDD6-370F-47D0-B3C4-4D3929D1DD11}"/>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27E1B80A-53C8-4F09-9BB5-CC97D54C3F35}"/>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563A3623-4F5C-47B9-AEDC-C989B9417C02}"/>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ACBE7822-6535-43CD-B5CB-90DB1DA9D676}"/>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E45F0198-5E51-4292-BEC5-DBC3B301C1F7}"/>
              </a:ext>
            </a:extLst>
          </p:cNvPr>
          <p:cNvSpPr>
            <a:spLocks xmlns:a="http://schemas.openxmlformats.org/drawingml/2006/main" noGrp="1"/>
          </p:cNvSpPr>
          <p:nvPr/>
        </p:nvSpPr>
        <p:spPr>
          <a:xfrm xmlns:a="http://schemas.openxmlformats.org/drawingml/2006/main">
            <a:off x="533400" y="178117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What the evidence covers</a:t>
            </a:r>
          </a:p>
        </p:txBody>
      </p:sp>
      <p:sp>
        <p:nvSpPr>
          <p:cNvPr id="9" name="">
            <a:extLst xmlns:a="http://schemas.openxmlformats.org/drawingml/2006/main">
              <a:ext uri="{FF2B5EF4-FFF2-40B4-BE49-F238E27FC236}">
                <a16:creationId xmlns:a16="http://schemas.microsoft.com/office/drawing/2014/main" id="{25F38615-9C52-431B-BFD0-FBFFE6224AF3}"/>
              </a:ext>
            </a:extLst>
          </p:cNvPr>
          <p:cNvSpPr>
            <a:spLocks xmlns:a="http://schemas.openxmlformats.org/drawingml/2006/main" noGrp="1"/>
          </p:cNvSpPr>
          <p:nvPr/>
        </p:nvSpPr>
        <p:spPr>
          <a:xfrm xmlns:a="http://schemas.openxmlformats.org/drawingml/2006/main">
            <a:off x="533400" y="221932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Five financial years of customer revenue, concentration and customer movements. Reconciliation covers 1,836 transaction rows.</a:t>
            </a:r>
          </a:p>
        </p:txBody>
      </p:sp>
      <p:sp>
        <p:nvSpPr>
          <p:cNvPr id="10" name="">
            <a:extLst xmlns:a="http://schemas.openxmlformats.org/drawingml/2006/main">
              <a:ext uri="{FF2B5EF4-FFF2-40B4-BE49-F238E27FC236}">
                <a16:creationId xmlns:a16="http://schemas.microsoft.com/office/drawing/2014/main" id="{109A9480-4B82-4B55-B8DD-F30F69324B34}"/>
              </a:ext>
            </a:extLst>
          </p:cNvPr>
          <p:cNvSpPr>
            <a:spLocks xmlns:a="http://schemas.openxmlformats.org/drawingml/2006/main" noGrp="1"/>
          </p:cNvSpPr>
          <p:nvPr/>
        </p:nvSpPr>
        <p:spPr>
          <a:xfrm xmlns:a="http://schemas.openxmlformats.org/drawingml/2006/main">
            <a:off x="6362700" y="178117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What remains outside scope</a:t>
            </a:r>
          </a:p>
        </p:txBody>
      </p:sp>
      <p:sp>
        <p:nvSpPr>
          <p:cNvPr id="11" name="">
            <a:extLst xmlns:a="http://schemas.openxmlformats.org/drawingml/2006/main">
              <a:ext uri="{FF2B5EF4-FFF2-40B4-BE49-F238E27FC236}">
                <a16:creationId xmlns:a16="http://schemas.microsoft.com/office/drawing/2014/main" id="{40D4AD7F-ACCD-4273-AFE0-17EF8F234AAA}"/>
              </a:ext>
            </a:extLst>
          </p:cNvPr>
          <p:cNvSpPr>
            <a:spLocks xmlns:a="http://schemas.openxmlformats.org/drawingml/2006/main" noGrp="1"/>
          </p:cNvSpPr>
          <p:nvPr/>
        </p:nvSpPr>
        <p:spPr>
          <a:xfrm xmlns:a="http://schemas.openxmlformats.org/drawingml/2006/main">
            <a:off x="6362700" y="221932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EBITDA, cash conversion, debt, working capital, tax, legal title, market position and valuation have not been established.</a:t>
            </a:r>
          </a:p>
        </p:txBody>
      </p:sp>
      <p:sp>
        <p:nvSpPr>
          <p:cNvPr id="12" name="">
            <a:extLst xmlns:a="http://schemas.openxmlformats.org/drawingml/2006/main">
              <a:ext uri="{FF2B5EF4-FFF2-40B4-BE49-F238E27FC236}">
                <a16:creationId xmlns:a16="http://schemas.microsoft.com/office/drawing/2014/main" id="{51CE8007-9DA7-457E-AC71-DF6550F224C5}"/>
              </a:ext>
            </a:extLst>
          </p:cNvPr>
          <p:cNvSpPr>
            <a:spLocks xmlns:a="http://schemas.openxmlformats.org/drawingml/2006/main" noGrp="1"/>
          </p:cNvSpPr>
          <p:nvPr/>
        </p:nvSpPr>
        <p:spPr>
          <a:xfrm xmlns:a="http://schemas.openxmlformats.org/drawingml/2006/main">
            <a:off x="533400" y="374332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Seller discussion</a:t>
            </a:r>
          </a:p>
        </p:txBody>
      </p:sp>
      <p:sp>
        <p:nvSpPr>
          <p:cNvPr id="13" name="">
            <a:extLst xmlns:a="http://schemas.openxmlformats.org/drawingml/2006/main">
              <a:ext uri="{FF2B5EF4-FFF2-40B4-BE49-F238E27FC236}">
                <a16:creationId xmlns:a16="http://schemas.microsoft.com/office/drawing/2014/main" id="{0C515259-AEFF-45D1-BD6D-43B1D2270257}"/>
              </a:ext>
            </a:extLst>
          </p:cNvPr>
          <p:cNvSpPr>
            <a:spLocks xmlns:a="http://schemas.openxmlformats.org/drawingml/2006/main" noGrp="1"/>
          </p:cNvSpPr>
          <p:nvPr/>
        </p:nvSpPr>
        <p:spPr>
          <a:xfrm xmlns:a="http://schemas.openxmlformats.org/drawingml/2006/main">
            <a:off x="533400" y="418147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Explain growth and customer dependencies, then show the evidence a buyer would need to assess sustainability.</a:t>
            </a:r>
          </a:p>
        </p:txBody>
      </p:sp>
      <p:sp>
        <p:nvSpPr>
          <p:cNvPr id="14" name="">
            <a:extLst xmlns:a="http://schemas.openxmlformats.org/drawingml/2006/main">
              <a:ext uri="{FF2B5EF4-FFF2-40B4-BE49-F238E27FC236}">
                <a16:creationId xmlns:a16="http://schemas.microsoft.com/office/drawing/2014/main" id="{10EFA75B-E731-475A-9401-022E022FCF80}"/>
              </a:ext>
            </a:extLst>
          </p:cNvPr>
          <p:cNvSpPr>
            <a:spLocks xmlns:a="http://schemas.openxmlformats.org/drawingml/2006/main" noGrp="1"/>
          </p:cNvSpPr>
          <p:nvPr/>
        </p:nvSpPr>
        <p:spPr>
          <a:xfrm xmlns:a="http://schemas.openxmlformats.org/drawingml/2006/main">
            <a:off x="6362700" y="374332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Buyer discussion</a:t>
            </a:r>
          </a:p>
        </p:txBody>
      </p:sp>
      <p:sp>
        <p:nvSpPr>
          <p:cNvPr id="15" name="">
            <a:extLst xmlns:a="http://schemas.openxmlformats.org/drawingml/2006/main">
              <a:ext uri="{FF2B5EF4-FFF2-40B4-BE49-F238E27FC236}">
                <a16:creationId xmlns:a16="http://schemas.microsoft.com/office/drawing/2014/main" id="{73F8B4C8-815C-411E-9277-DCFF78D64CB3}"/>
              </a:ext>
            </a:extLst>
          </p:cNvPr>
          <p:cNvSpPr>
            <a:spLocks xmlns:a="http://schemas.openxmlformats.org/drawingml/2006/main" noGrp="1"/>
          </p:cNvSpPr>
          <p:nvPr/>
        </p:nvSpPr>
        <p:spPr>
          <a:xfrm xmlns:a="http://schemas.openxmlformats.org/drawingml/2006/main">
            <a:off x="6362700" y="418147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Test revenue quality and contract continuity before forming an earnings, financing or valuation view.</a:t>
            </a:r>
          </a:p>
        </p:txBody>
      </p:sp>
    </p:spTree>
    <p:extLst>
      <p:ext uri="{BB962C8B-B14F-4D97-AF65-F5344CB8AC3E}">
        <p14:creationId xmlns:p14="http://schemas.microsoft.com/office/powerpoint/2010/main" val="7050964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6C0410-4F13-4A57-9B4D-E1FD16A4D82E}"/>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D87D9C36-80FC-4A85-8D1E-209E63ED9E75}"/>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REVENUE TRAJECTORY</a:t>
            </a:r>
          </a:p>
        </p:txBody>
      </p:sp>
      <p:sp>
        <p:nvSpPr>
          <p:cNvPr id="3" name="">
            <a:extLst xmlns:a="http://schemas.openxmlformats.org/drawingml/2006/main">
              <a:ext uri="{FF2B5EF4-FFF2-40B4-BE49-F238E27FC236}">
                <a16:creationId xmlns:a16="http://schemas.microsoft.com/office/drawing/2014/main" id="{6CD8129C-2712-45F2-BE74-F01210028599}"/>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FY26 revenue accelerated after three years of limited movement</a:t>
            </a:r>
          </a:p>
        </p:txBody>
      </p:sp>
      <p:sp>
        <p:nvSpPr>
          <p:cNvPr id="4" name="">
            <a:extLst xmlns:a="http://schemas.openxmlformats.org/drawingml/2006/main">
              <a:ext uri="{FF2B5EF4-FFF2-40B4-BE49-F238E27FC236}">
                <a16:creationId xmlns:a16="http://schemas.microsoft.com/office/drawing/2014/main" id="{C1965E38-0C96-476E-9EE0-38ABD416D659}"/>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EVID-REV-TOTAL-FY22–FY26; EVID-REV-BRIDGE-FY25-FY26. Values shown in source currency ($), not confirmed as NZD.</a:t>
            </a:r>
          </a:p>
        </p:txBody>
      </p:sp>
      <p:sp>
        <p:nvSpPr>
          <p:cNvPr id="5" name="">
            <a:extLst xmlns:a="http://schemas.openxmlformats.org/drawingml/2006/main">
              <a:ext uri="{FF2B5EF4-FFF2-40B4-BE49-F238E27FC236}">
                <a16:creationId xmlns:a16="http://schemas.microsoft.com/office/drawing/2014/main" id="{EB7CE73F-E49E-4B88-BE5C-8E4528074E11}"/>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E477DD46-95B4-4A06-B9C3-A45661308EFC}"/>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5B9EBC34-E838-4E92-9E3E-86DA283DDDE4}"/>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04</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4059932e461246e5"/>
          </a:graphicData>
        </a:graphic>
      </p:graphicFrame>
      <p:sp>
        <p:nvSpPr>
          <p:cNvPr id="9" name="">
            <a:extLst xmlns:a="http://schemas.openxmlformats.org/drawingml/2006/main">
              <a:ext uri="{FF2B5EF4-FFF2-40B4-BE49-F238E27FC236}">
                <a16:creationId xmlns:a16="http://schemas.microsoft.com/office/drawing/2014/main" id="{319B4C6C-1E58-4832-B30F-62EC5F782BC1}"/>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+15.87% in FY26</a:t>
            </a:r>
          </a:p>
        </p:txBody>
      </p:sp>
      <p:sp>
        <p:nvSpPr>
          <p:cNvPr id="10" name="">
            <a:extLst xmlns:a="http://schemas.openxmlformats.org/drawingml/2006/main">
              <a:ext uri="{FF2B5EF4-FFF2-40B4-BE49-F238E27FC236}">
                <a16:creationId xmlns:a16="http://schemas.microsoft.com/office/drawing/2014/main" id="{A36B5095-215D-4E77-9C56-6B8CA74A454D}"/>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Revenue reached $1,304,508.96 from $1,125,842.52 in FY25.</a:t>
            </a:r>
          </a:p>
        </p:txBody>
      </p:sp>
      <p:sp>
        <p:nvSpPr>
          <p:cNvPr id="11" name="">
            <a:extLst xmlns:a="http://schemas.openxmlformats.org/drawingml/2006/main">
              <a:ext uri="{FF2B5EF4-FFF2-40B4-BE49-F238E27FC236}">
                <a16:creationId xmlns:a16="http://schemas.microsoft.com/office/drawing/2014/main" id="{55E08A4A-B93D-4993-A160-DC6A94D5EC63}"/>
              </a:ext>
            </a:extLst>
          </p:cNvPr>
          <p:cNvSpPr>
            <a:spLocks xmlns:a="http://schemas.openxmlformats.org/drawingml/2006/main" noGrp="1"/>
          </p:cNvSpPr>
          <p:nvPr/>
        </p:nvSpPr>
        <p:spPr>
          <a:xfrm xmlns:a="http://schemas.openxmlformats.org/drawingml/2006/main">
            <a:off x="8305800" y="376237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Interpretation</a:t>
            </a:r>
          </a:p>
        </p:txBody>
      </p:sp>
      <p:sp>
        <p:nvSpPr>
          <p:cNvPr id="12" name="">
            <a:extLst xmlns:a="http://schemas.openxmlformats.org/drawingml/2006/main">
              <a:ext uri="{FF2B5EF4-FFF2-40B4-BE49-F238E27FC236}">
                <a16:creationId xmlns:a16="http://schemas.microsoft.com/office/drawing/2014/main" id="{DDF810BD-6B98-4EDB-84A9-B39582105E51}"/>
              </a:ext>
            </a:extLst>
          </p:cNvPr>
          <p:cNvSpPr>
            <a:spLocks xmlns:a="http://schemas.openxmlformats.org/drawingml/2006/main" noGrp="1"/>
          </p:cNvSpPr>
          <p:nvPr/>
        </p:nvSpPr>
        <p:spPr>
          <a:xfrm xmlns:a="http://schemas.openxmlformats.org/drawingml/2006/main">
            <a:off x="8305800" y="420052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The latest year is materially stronger. The data alone does not establish whether price, volume or scope drove the increase.</a:t>
            </a:r>
          </a:p>
        </p:txBody>
      </p:sp>
    </p:spTree>
    <p:extLst>
      <p:ext uri="{BB962C8B-B14F-4D97-AF65-F5344CB8AC3E}">
        <p14:creationId xmlns:p14="http://schemas.microsoft.com/office/powerpoint/2010/main" val="68738392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AF19843-D612-465D-A294-F90A0F8A7F3C}"/>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9385686B-FB94-4010-8EE1-F4F2D699B06B}"/>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REVENUE MOVEMENT</a:t>
            </a:r>
          </a:p>
        </p:txBody>
      </p:sp>
      <p:sp>
        <p:nvSpPr>
          <p:cNvPr id="3" name="">
            <a:extLst xmlns:a="http://schemas.openxmlformats.org/drawingml/2006/main">
              <a:ext uri="{FF2B5EF4-FFF2-40B4-BE49-F238E27FC236}">
                <a16:creationId xmlns:a16="http://schemas.microsoft.com/office/drawing/2014/main" id="{9BC4E717-A9C2-424A-A43A-0511D1973298}"/>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Expansion and new accounts both supported FY26 growth</a:t>
            </a:r>
          </a:p>
        </p:txBody>
      </p:sp>
      <p:sp>
        <p:nvSpPr>
          <p:cNvPr id="4" name="">
            <a:extLst xmlns:a="http://schemas.openxmlformats.org/drawingml/2006/main">
              <a:ext uri="{FF2B5EF4-FFF2-40B4-BE49-F238E27FC236}">
                <a16:creationId xmlns:a16="http://schemas.microsoft.com/office/drawing/2014/main" id="{67B4DF6D-07C3-4585-98D9-5BD2F552FDE3}"/>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EVID-REV-BRIDGE-FY25-FY26. Reconciliation residual: $0.00. Signed movements are shown, not ending cohort revenue.</a:t>
            </a:r>
          </a:p>
        </p:txBody>
      </p:sp>
      <p:sp>
        <p:nvSpPr>
          <p:cNvPr id="5" name="">
            <a:extLst xmlns:a="http://schemas.openxmlformats.org/drawingml/2006/main">
              <a:ext uri="{FF2B5EF4-FFF2-40B4-BE49-F238E27FC236}">
                <a16:creationId xmlns:a16="http://schemas.microsoft.com/office/drawing/2014/main" id="{1124C596-A6D8-4AFE-BA85-2BC876665CF0}"/>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2679FBCD-7C4E-4110-8DFA-69060E72A7EA}"/>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7D065E4D-2673-4300-BD2F-05CED1555998}"/>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05</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411f35713cec435a"/>
          </a:graphicData>
        </a:graphic>
      </p:graphicFrame>
      <p:sp>
        <p:nvSpPr>
          <p:cNvPr id="9" name="">
            <a:extLst xmlns:a="http://schemas.openxmlformats.org/drawingml/2006/main">
              <a:ext uri="{FF2B5EF4-FFF2-40B4-BE49-F238E27FC236}">
                <a16:creationId xmlns:a16="http://schemas.microsoft.com/office/drawing/2014/main" id="{9C80A255-D418-4087-84BC-1CEC6357C751}"/>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+$178,666.44 net change</a:t>
            </a:r>
          </a:p>
        </p:txBody>
      </p:sp>
      <p:sp>
        <p:nvSpPr>
          <p:cNvPr id="10" name="">
            <a:extLst xmlns:a="http://schemas.openxmlformats.org/drawingml/2006/main">
              <a:ext uri="{FF2B5EF4-FFF2-40B4-BE49-F238E27FC236}">
                <a16:creationId xmlns:a16="http://schemas.microsoft.com/office/drawing/2014/main" id="{BBFC41DA-4FBF-4699-AE01-900F25DA30A4}"/>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FY25: $1,125,842.52</a:t>
            </a:r>
          </a:p>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FY26: $1,304,508.96</a:t>
            </a:r>
          </a:p>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Residual: $0.00</a:t>
            </a:r>
          </a:p>
        </p:txBody>
      </p:sp>
      <p:sp>
        <p:nvSpPr>
          <p:cNvPr id="11" name="">
            <a:extLst xmlns:a="http://schemas.openxmlformats.org/drawingml/2006/main">
              <a:ext uri="{FF2B5EF4-FFF2-40B4-BE49-F238E27FC236}">
                <a16:creationId xmlns:a16="http://schemas.microsoft.com/office/drawing/2014/main" id="{EB21585C-E4CB-489F-B5AD-EF42C9A2C917}"/>
              </a:ext>
            </a:extLst>
          </p:cNvPr>
          <p:cNvSpPr>
            <a:spLocks xmlns:a="http://schemas.openxmlformats.org/drawingml/2006/main" noGrp="1"/>
          </p:cNvSpPr>
          <p:nvPr/>
        </p:nvSpPr>
        <p:spPr>
          <a:xfrm xmlns:a="http://schemas.openxmlformats.org/drawingml/2006/main">
            <a:off x="8305800" y="37814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Seller evidence required</a:t>
            </a:r>
          </a:p>
        </p:txBody>
      </p:sp>
      <p:sp>
        <p:nvSpPr>
          <p:cNvPr id="12" name="">
            <a:extLst xmlns:a="http://schemas.openxmlformats.org/drawingml/2006/main">
              <a:ext uri="{FF2B5EF4-FFF2-40B4-BE49-F238E27FC236}">
                <a16:creationId xmlns:a16="http://schemas.microsoft.com/office/drawing/2014/main" id="{2023B5DD-888A-44DB-B6D8-471BBC7F4A34}"/>
              </a:ext>
            </a:extLst>
          </p:cNvPr>
          <p:cNvSpPr>
            <a:spLocks xmlns:a="http://schemas.openxmlformats.org/drawingml/2006/main" noGrp="1"/>
          </p:cNvSpPr>
          <p:nvPr/>
        </p:nvSpPr>
        <p:spPr>
          <a:xfrm xmlns:a="http://schemas.openxmlformats.org/drawingml/2006/main">
            <a:off x="8305800" y="42195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Document the service additions and commercial terms behind the expansion. Revenue growth does not establish EBITDA flow-through.</a:t>
            </a:r>
          </a:p>
        </p:txBody>
      </p:sp>
    </p:spTree>
    <p:extLst>
      <p:ext uri="{BB962C8B-B14F-4D97-AF65-F5344CB8AC3E}">
        <p14:creationId xmlns:p14="http://schemas.microsoft.com/office/powerpoint/2010/main" val="307533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D459299-5655-4A70-86BF-C9E320691CB0}"/>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19F61650-FD7E-4E6B-977E-E408F4300BBA}"/>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CONCENTRATION</a:t>
            </a:r>
          </a:p>
        </p:txBody>
      </p:sp>
      <p:sp>
        <p:nvSpPr>
          <p:cNvPr id="3" name="">
            <a:extLst xmlns:a="http://schemas.openxmlformats.org/drawingml/2006/main">
              <a:ext uri="{FF2B5EF4-FFF2-40B4-BE49-F238E27FC236}">
                <a16:creationId xmlns:a16="http://schemas.microsoft.com/office/drawing/2014/main" id="{1DA89B5E-EB18-4573-A58A-BE9F204BDBB6}"/>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Top-five concentration remains the main customer dependency</a:t>
            </a:r>
          </a:p>
        </p:txBody>
      </p:sp>
      <p:sp>
        <p:nvSpPr>
          <p:cNvPr id="4" name="">
            <a:extLst xmlns:a="http://schemas.openxmlformats.org/drawingml/2006/main">
              <a:ext uri="{FF2B5EF4-FFF2-40B4-BE49-F238E27FC236}">
                <a16:creationId xmlns:a16="http://schemas.microsoft.com/office/drawing/2014/main" id="{7BE5430C-47E3-4243-BFB9-24CE79FF88EF}"/>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EVID-CONC-TOP1-FY22–FY26 and EVID-CONC-TOP5-FY22–FY26. Cumulative tiers must not be added together.</a:t>
            </a:r>
          </a:p>
        </p:txBody>
      </p:sp>
      <p:sp>
        <p:nvSpPr>
          <p:cNvPr id="5" name="">
            <a:extLst xmlns:a="http://schemas.openxmlformats.org/drawingml/2006/main">
              <a:ext uri="{FF2B5EF4-FFF2-40B4-BE49-F238E27FC236}">
                <a16:creationId xmlns:a16="http://schemas.microsoft.com/office/drawing/2014/main" id="{5BA6AB4E-23F8-4DE6-8718-5C6A6880A622}"/>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CB241981-33FB-404C-B664-7AD55D4E73B8}"/>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79438388-339A-456A-B81C-DF63846C7186}"/>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06</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829abe1206734299"/>
          </a:graphicData>
        </a:graphic>
      </p:graphicFrame>
      <p:sp>
        <p:nvSpPr>
          <p:cNvPr id="9" name="">
            <a:extLst xmlns:a="http://schemas.openxmlformats.org/drawingml/2006/main">
              <a:ext uri="{FF2B5EF4-FFF2-40B4-BE49-F238E27FC236}">
                <a16:creationId xmlns:a16="http://schemas.microsoft.com/office/drawing/2014/main" id="{3AA9C9B4-A797-42F7-828B-1E6FC8CC3797}"/>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$677,662.32</a:t>
            </a:r>
          </a:p>
        </p:txBody>
      </p:sp>
      <p:sp>
        <p:nvSpPr>
          <p:cNvPr id="10" name="">
            <a:extLst xmlns:a="http://schemas.openxmlformats.org/drawingml/2006/main">
              <a:ext uri="{FF2B5EF4-FFF2-40B4-BE49-F238E27FC236}">
                <a16:creationId xmlns:a16="http://schemas.microsoft.com/office/drawing/2014/main" id="{FB7EB149-677D-4D76-9048-FA24FCDF095C}"/>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Five customers account for 51.95% of FY26 revenue. The largest alone accounts for $209,880.72.</a:t>
            </a:r>
          </a:p>
        </p:txBody>
      </p:sp>
      <p:sp>
        <p:nvSpPr>
          <p:cNvPr id="11" name="">
            <a:extLst xmlns:a="http://schemas.openxmlformats.org/drawingml/2006/main">
              <a:ext uri="{FF2B5EF4-FFF2-40B4-BE49-F238E27FC236}">
                <a16:creationId xmlns:a16="http://schemas.microsoft.com/office/drawing/2014/main" id="{B5FA269E-3D69-41E9-B320-D17236E73699}"/>
              </a:ext>
            </a:extLst>
          </p:cNvPr>
          <p:cNvSpPr>
            <a:spLocks xmlns:a="http://schemas.openxmlformats.org/drawingml/2006/main" noGrp="1"/>
          </p:cNvSpPr>
          <p:nvPr/>
        </p:nvSpPr>
        <p:spPr>
          <a:xfrm xmlns:a="http://schemas.openxmlformats.org/drawingml/2006/main">
            <a:off x="8305800" y="38576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Buyer question</a:t>
            </a:r>
          </a:p>
        </p:txBody>
      </p:sp>
      <p:sp>
        <p:nvSpPr>
          <p:cNvPr id="12" name="">
            <a:extLst xmlns:a="http://schemas.openxmlformats.org/drawingml/2006/main">
              <a:ext uri="{FF2B5EF4-FFF2-40B4-BE49-F238E27FC236}">
                <a16:creationId xmlns:a16="http://schemas.microsoft.com/office/drawing/2014/main" id="{F1CD02FA-BD82-46FC-858D-684898A9C8D3}"/>
              </a:ext>
            </a:extLst>
          </p:cNvPr>
          <p:cNvSpPr>
            <a:spLocks xmlns:a="http://schemas.openxmlformats.org/drawingml/2006/main" noGrp="1"/>
          </p:cNvSpPr>
          <p:nvPr/>
        </p:nvSpPr>
        <p:spPr>
          <a:xfrm xmlns:a="http://schemas.openxmlformats.org/drawingml/2006/main">
            <a:off x="8305800" y="42957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Will these relationships and contract economics survive a change of ownership?</a:t>
            </a:r>
          </a:p>
        </p:txBody>
      </p:sp>
    </p:spTree>
    <p:extLst>
      <p:ext uri="{BB962C8B-B14F-4D97-AF65-F5344CB8AC3E}">
        <p14:creationId xmlns:p14="http://schemas.microsoft.com/office/powerpoint/2010/main" val="142236978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976B884-0BC5-47BC-BD98-41DD749A1925}"/>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0B2BF5D4-8A06-4A54-9830-27D9987F625D}"/>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RETENTION &amp; COHORT DISCIPLINE</a:t>
            </a:r>
          </a:p>
        </p:txBody>
      </p:sp>
      <p:sp>
        <p:nvSpPr>
          <p:cNvPr id="3" name="">
            <a:extLst xmlns:a="http://schemas.openxmlformats.org/drawingml/2006/main">
              <a:ext uri="{FF2B5EF4-FFF2-40B4-BE49-F238E27FC236}">
                <a16:creationId xmlns:a16="http://schemas.microsoft.com/office/drawing/2014/main" id="{D31FF6B6-5849-4384-8D90-C1C0FA6F52FA}"/>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Existing relationships contributed growth despite account contraction</a:t>
            </a:r>
          </a:p>
        </p:txBody>
      </p:sp>
      <p:sp>
        <p:nvSpPr>
          <p:cNvPr id="4" name="">
            <a:extLst xmlns:a="http://schemas.openxmlformats.org/drawingml/2006/main">
              <a:ext uri="{FF2B5EF4-FFF2-40B4-BE49-F238E27FC236}">
                <a16:creationId xmlns:a16="http://schemas.microsoft.com/office/drawing/2014/main" id="{DFD028AE-9FB0-49F7-9E02-6646B0F7FBAF}"/>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EVID-MOV-EXPANSION / CONTRACTION / NEW / LOST-FY25-FY26. Source v0.9 slides 3 and 7 contain conflicting retention claims.</a:t>
            </a:r>
          </a:p>
        </p:txBody>
      </p:sp>
      <p:sp>
        <p:nvSpPr>
          <p:cNvPr id="5" name="">
            <a:extLst xmlns:a="http://schemas.openxmlformats.org/drawingml/2006/main">
              <a:ext uri="{FF2B5EF4-FFF2-40B4-BE49-F238E27FC236}">
                <a16:creationId xmlns:a16="http://schemas.microsoft.com/office/drawing/2014/main" id="{F04A95A3-F384-4064-8763-CEF25AD65F32}"/>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E94E47D6-C75D-4866-9E0D-0BB7B3B866BC}"/>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BF7689FF-B81F-44B5-9C8C-246183E0AC83}"/>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07</a:t>
            </a:r>
          </a:p>
        </p:txBody>
      </p:sp>
      <p:graphicFrame>
        <p:nvGraphicFramePr>
          <p:cNvPr id="21"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ba4348ac6e8b4b99"/>
          </a:graphicData>
        </a:graphic>
      </p:graphicFrame>
      <p:sp>
        <p:nvSpPr>
          <p:cNvPr id="9" name="">
            <a:extLst xmlns:a="http://schemas.openxmlformats.org/drawingml/2006/main">
              <a:ext uri="{FF2B5EF4-FFF2-40B4-BE49-F238E27FC236}">
                <a16:creationId xmlns:a16="http://schemas.microsoft.com/office/drawing/2014/main" id="{3B4E224C-BD92-48EE-ADF7-ACA210A382F1}"/>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What is validated</a:t>
            </a:r>
          </a:p>
        </p:txBody>
      </p:sp>
      <p:sp>
        <p:nvSpPr>
          <p:cNvPr id="10" name="">
            <a:extLst xmlns:a="http://schemas.openxmlformats.org/drawingml/2006/main">
              <a:ext uri="{FF2B5EF4-FFF2-40B4-BE49-F238E27FC236}">
                <a16:creationId xmlns:a16="http://schemas.microsoft.com/office/drawing/2014/main" id="{412F81DA-83A1-430E-91B4-E08E9DFD1F18}"/>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Nine growing accounts, seven contracting accounts, two new customers and no departed accounts in FY26.</a:t>
            </a:r>
          </a:p>
        </p:txBody>
      </p:sp>
      <p:sp>
        <p:nvSpPr>
          <p:cNvPr id="11" name="">
            <a:extLst xmlns:a="http://schemas.openxmlformats.org/drawingml/2006/main">
              <a:ext uri="{FF2B5EF4-FFF2-40B4-BE49-F238E27FC236}">
                <a16:creationId xmlns:a16="http://schemas.microsoft.com/office/drawing/2014/main" id="{560276A0-A12E-4EAF-AFB5-DD4C66097D70}"/>
              </a:ext>
            </a:extLst>
          </p:cNvPr>
          <p:cNvSpPr>
            <a:spLocks xmlns:a="http://schemas.openxmlformats.org/drawingml/2006/main" noGrp="1"/>
          </p:cNvSpPr>
          <p:nvPr/>
        </p:nvSpPr>
        <p:spPr>
          <a:xfrm xmlns:a="http://schemas.openxmlformats.org/drawingml/2006/main">
            <a:off x="8305800" y="376237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Diligence question</a:t>
            </a:r>
          </a:p>
        </p:txBody>
      </p:sp>
      <p:sp>
        <p:nvSpPr>
          <p:cNvPr id="12" name="">
            <a:extLst xmlns:a="http://schemas.openxmlformats.org/drawingml/2006/main">
              <a:ext uri="{FF2B5EF4-FFF2-40B4-BE49-F238E27FC236}">
                <a16:creationId xmlns:a16="http://schemas.microsoft.com/office/drawing/2014/main" id="{9959BCA0-591D-4E1C-BB7E-76DAE16BD8CA}"/>
              </a:ext>
            </a:extLst>
          </p:cNvPr>
          <p:cNvSpPr>
            <a:spLocks xmlns:a="http://schemas.openxmlformats.org/drawingml/2006/main" noGrp="1"/>
          </p:cNvSpPr>
          <p:nvPr/>
        </p:nvSpPr>
        <p:spPr>
          <a:xfrm xmlns:a="http://schemas.openxmlformats.org/drawingml/2006/main">
            <a:off x="8305800" y="420052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What explains account contraction? Which contracts and repeat orders support future spending?</a:t>
            </a:r>
          </a:p>
        </p:txBody>
      </p:sp>
      <p:sp>
        <p:nvSpPr>
          <p:cNvPr id="13" name="">
            <a:extLst xmlns:a="http://schemas.openxmlformats.org/drawingml/2006/main">
              <a:ext uri="{FF2B5EF4-FFF2-40B4-BE49-F238E27FC236}">
                <a16:creationId xmlns:a16="http://schemas.microsoft.com/office/drawing/2014/main" id="{0AF3C657-1FFB-4D75-A357-92AA3CAD98EC}"/>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The live app shows 107.9% NRR and 100.0% logo retention. Its definitions need VEC linkage before release.</a:t>
            </a:r>
          </a:p>
        </p:txBody>
      </p:sp>
    </p:spTree>
    <p:extLst>
      <p:ext uri="{BB962C8B-B14F-4D97-AF65-F5344CB8AC3E}">
        <p14:creationId xmlns:p14="http://schemas.microsoft.com/office/powerpoint/2010/main" val="178410022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00EA6AF-D108-4523-9FF8-F98D1C66818C}"/>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42AC0A53-02DF-47F6-8130-0B9D7C7250EB}"/>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CUSTOMER PORTFOLIO</a:t>
            </a:r>
          </a:p>
        </p:txBody>
      </p:sp>
      <p:sp>
        <p:nvSpPr>
          <p:cNvPr id="3" name="">
            <a:extLst xmlns:a="http://schemas.openxmlformats.org/drawingml/2006/main">
              <a:ext uri="{FF2B5EF4-FFF2-40B4-BE49-F238E27FC236}">
                <a16:creationId xmlns:a16="http://schemas.microsoft.com/office/drawing/2014/main" id="{6C52DA1E-9C7A-42CB-A019-EFDA6070D0FD}"/>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The largest accounts warrant individual commercial diligence</a:t>
            </a:r>
          </a:p>
        </p:txBody>
      </p:sp>
      <p:sp>
        <p:nvSpPr>
          <p:cNvPr id="4" name="">
            <a:extLst xmlns:a="http://schemas.openxmlformats.org/drawingml/2006/main">
              <a:ext uri="{FF2B5EF4-FFF2-40B4-BE49-F238E27FC236}">
                <a16:creationId xmlns:a16="http://schemas.microsoft.com/office/drawing/2014/main" id="{5859E023-2B1D-425B-9280-8FEA29E8EA66}"/>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A5. Source-deck values retained, not re-certified against a customer-level VEC item.</a:t>
            </a:r>
          </a:p>
        </p:txBody>
      </p:sp>
      <p:sp>
        <p:nvSpPr>
          <p:cNvPr id="5" name="">
            <a:extLst xmlns:a="http://schemas.openxmlformats.org/drawingml/2006/main">
              <a:ext uri="{FF2B5EF4-FFF2-40B4-BE49-F238E27FC236}">
                <a16:creationId xmlns:a16="http://schemas.microsoft.com/office/drawing/2014/main" id="{070D6FE9-925D-4982-BD0D-620AC28EE61A}"/>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4B7A2151-763B-4D87-9A95-6EC0A567A467}"/>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7CF02106-0952-400C-9A4A-460CFE948BF5}"/>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08</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13eab7d8a71a4a60"/>
          </a:graphicData>
        </a:graphic>
      </p:graphicFrame>
      <p:sp>
        <p:nvSpPr>
          <p:cNvPr id="9" name="">
            <a:extLst xmlns:a="http://schemas.openxmlformats.org/drawingml/2006/main">
              <a:ext uri="{FF2B5EF4-FFF2-40B4-BE49-F238E27FC236}">
                <a16:creationId xmlns:a16="http://schemas.microsoft.com/office/drawing/2014/main" id="{6B19FBE1-F9E1-4F31-9C95-ABD42B657238}"/>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FY26 revenue rank</a:t>
            </a:r>
          </a:p>
        </p:txBody>
      </p:sp>
      <p:sp>
        <p:nvSpPr>
          <p:cNvPr id="10" name="">
            <a:extLst xmlns:a="http://schemas.openxmlformats.org/drawingml/2006/main">
              <a:ext uri="{FF2B5EF4-FFF2-40B4-BE49-F238E27FC236}">
                <a16:creationId xmlns:a16="http://schemas.microsoft.com/office/drawing/2014/main" id="{88AB4300-FDD3-4814-9109-911245173001}"/>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Rank avoids conflating the different customer pseudonym mappings in the source deck and live app.</a:t>
            </a:r>
          </a:p>
        </p:txBody>
      </p:sp>
      <p:sp>
        <p:nvSpPr>
          <p:cNvPr id="11" name="">
            <a:extLst xmlns:a="http://schemas.openxmlformats.org/drawingml/2006/main">
              <a:ext uri="{FF2B5EF4-FFF2-40B4-BE49-F238E27FC236}">
                <a16:creationId xmlns:a16="http://schemas.microsoft.com/office/drawing/2014/main" id="{F4FCAFB2-5B88-4B18-8B61-478E37710C2B}"/>
              </a:ext>
            </a:extLst>
          </p:cNvPr>
          <p:cNvSpPr>
            <a:spLocks xmlns:a="http://schemas.openxmlformats.org/drawingml/2006/main" noGrp="1"/>
          </p:cNvSpPr>
          <p:nvPr/>
        </p:nvSpPr>
        <p:spPr>
          <a:xfrm xmlns:a="http://schemas.openxmlformats.org/drawingml/2006/main">
            <a:off x="8305800" y="376237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Management question</a:t>
            </a:r>
          </a:p>
        </p:txBody>
      </p:sp>
      <p:sp>
        <p:nvSpPr>
          <p:cNvPr id="12" name="">
            <a:extLst xmlns:a="http://schemas.openxmlformats.org/drawingml/2006/main">
              <a:ext uri="{FF2B5EF4-FFF2-40B4-BE49-F238E27FC236}">
                <a16:creationId xmlns:a16="http://schemas.microsoft.com/office/drawing/2014/main" id="{39911321-F3FD-47BF-8509-4AB8D6957616}"/>
              </a:ext>
            </a:extLst>
          </p:cNvPr>
          <p:cNvSpPr>
            <a:spLocks xmlns:a="http://schemas.openxmlformats.org/drawingml/2006/main" noGrp="1"/>
          </p:cNvSpPr>
          <p:nvPr/>
        </p:nvSpPr>
        <p:spPr>
          <a:xfrm xmlns:a="http://schemas.openxmlformats.org/drawingml/2006/main">
            <a:off x="8305800" y="420052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For each key account, confirm contract duration, renewal terms, relationship ownership and margin contribution.</a:t>
            </a:r>
          </a:p>
        </p:txBody>
      </p:sp>
    </p:spTree>
    <p:extLst>
      <p:ext uri="{BB962C8B-B14F-4D97-AF65-F5344CB8AC3E}">
        <p14:creationId xmlns:p14="http://schemas.microsoft.com/office/powerpoint/2010/main" val="193477545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D6623F6-67E5-4B25-BE93-BA4F3816E7C3}"/>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EB2A445F-3812-4050-94AE-01877151CEC3}"/>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NORMALISATION</a:t>
            </a:r>
          </a:p>
        </p:txBody>
      </p:sp>
      <p:sp>
        <p:nvSpPr>
          <p:cNvPr id="3" name="">
            <a:extLst xmlns:a="http://schemas.openxmlformats.org/drawingml/2006/main">
              <a:ext uri="{FF2B5EF4-FFF2-40B4-BE49-F238E27FC236}">
                <a16:creationId xmlns:a16="http://schemas.microsoft.com/office/drawing/2014/main" id="{4C05BC07-EA15-4127-BD57-0BF503C211D9}"/>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A sustainable revenue baseline has not yet been agreed</a:t>
            </a:r>
          </a:p>
        </p:txBody>
      </p:sp>
      <p:sp>
        <p:nvSpPr>
          <p:cNvPr id="4" name="">
            <a:extLst xmlns:a="http://schemas.openxmlformats.org/drawingml/2006/main">
              <a:ext uri="{FF2B5EF4-FFF2-40B4-BE49-F238E27FC236}">
                <a16:creationId xmlns:a16="http://schemas.microsoft.com/office/drawing/2014/main" id="{01D60E3F-BBDF-4C60-A5AD-F6753CCD8C00}"/>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Sources: normalisation_register.json (REG-NORM-67BB7DC8); uploaded v0.9 slides 9 and 22.</a:t>
            </a:r>
          </a:p>
        </p:txBody>
      </p:sp>
      <p:sp>
        <p:nvSpPr>
          <p:cNvPr id="5" name="">
            <a:extLst xmlns:a="http://schemas.openxmlformats.org/drawingml/2006/main">
              <a:ext uri="{FF2B5EF4-FFF2-40B4-BE49-F238E27FC236}">
                <a16:creationId xmlns:a16="http://schemas.microsoft.com/office/drawing/2014/main" id="{16675010-2FA8-4DF4-8F58-27B0D789F162}"/>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D9A69E2D-D488-40D1-895E-36EBC01861E5}"/>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FC75C048-F51A-4A82-BE6B-22C0B5CB3A31}"/>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09</a:t>
            </a:r>
          </a:p>
        </p:txBody>
      </p:sp>
      <p:graphicFrame>
        <p:nvGraphicFramePr>
          <p:cNvPr id="17" name=""/>
          <p:cNvGraphicFramePr/>
          <p:nvPr/>
        </p:nvGraphicFramePr>
        <p:xfrm>
          <a:off xmlns:a="http://schemas.openxmlformats.org/drawingml/2006/main" x="533400" y="1762125"/>
          <a:ext xmlns:a="http://schemas.openxmlformats.org/drawingml/2006/main" cx="11125200" cy="3048000"/>
        </p:xfrm>
        <a:graphic xmlns:a="http://schemas.openxmlformats.org/drawingml/2006/main">
          <a:graphicData uri="http://schemas.openxmlformats.org/drawingml/2006/table">
            <a:tbl>
              <a:tblPr/>
              <a:tblGrid>
                <a:gridCol w="2714625"/>
                <a:gridCol w="3810000"/>
                <a:gridCol w="4600575"/>
              </a:tblGrid>
              <a:tr h="609600">
                <a:tc>
                  <a:txBody>
                    <a:bodyPr/>
                    <a:lstStyle/>
                    <a:p>
                      <a:r>
                        <a:rPr sz="1650" b="1">
                          <a:solidFill>
                            <a:srgbClr val="FFFFFF"/>
                          </a:solidFill>
                          <a:latin typeface="Arial"/>
                          <a:ea typeface="Arial"/>
                          <a:cs typeface="Arial"/>
                        </a:rPr>
                        <a:t>Item</a:t>
                      </a:r>
                    </a:p>
                  </a:txBody>
                  <a:tcPr marL="91440" marR="91440" marT="45720" marB="45720">
                    <a:solidFill>
                      <a:srgbClr val="0F172A"/>
                    </a:solidFill>
                  </a:tcPr>
                </a:tc>
                <a:tc>
                  <a:txBody>
                    <a:bodyPr/>
                    <a:lstStyle/>
                    <a:p>
                      <a:r>
                        <a:rPr sz="1650" b="1">
                          <a:solidFill>
                            <a:srgbClr val="FFFFFF"/>
                          </a:solidFill>
                          <a:latin typeface="Arial"/>
                          <a:ea typeface="Arial"/>
                          <a:cs typeface="Arial"/>
                        </a:rPr>
                        <a:t>Source deck</a:t>
                      </a:r>
                    </a:p>
                  </a:txBody>
                  <a:tcPr marL="91440" marR="91440" marT="45720" marB="45720">
                    <a:solidFill>
                      <a:srgbClr val="0F172A"/>
                    </a:solidFill>
                  </a:tcPr>
                </a:tc>
                <a:tc>
                  <a:txBody>
                    <a:bodyPr/>
                    <a:lstStyle/>
                    <a:p>
                      <a:r>
                        <a:rPr sz="1650" b="1">
                          <a:solidFill>
                            <a:srgbClr val="FFFFFF"/>
                          </a:solidFill>
                          <a:latin typeface="Arial"/>
                          <a:ea typeface="Arial"/>
                          <a:cs typeface="Arial"/>
                        </a:rPr>
                        <a:t>Live evidence register</a:t>
                      </a:r>
                    </a:p>
                  </a:txBody>
                  <a:tcPr marL="91440" marR="91440" marT="45720" marB="45720">
                    <a:solidFill>
                      <a:srgbClr val="0F172A"/>
                    </a:solidFill>
                  </a:tcPr>
                </a:tc>
              </a:tr>
              <a:tr h="609600">
                <a:tc>
                  <a:txBody>
                    <a:bodyPr/>
                    <a:lstStyle/>
                    <a:p>
                      <a:r>
                        <a:rPr sz="1650" b="0">
                          <a:solidFill>
                            <a:srgbClr val="0F172A"/>
                          </a:solidFill>
                          <a:latin typeface="Arial"/>
                          <a:ea typeface="Arial"/>
                          <a:cs typeface="Arial"/>
                        </a:rPr>
                        <a:t>Approved deductions</a:t>
                      </a:r>
                    </a:p>
                  </a:txBody>
                  <a:tcPr marL="91440" marR="91440" marT="45720" marB="45720">
                    <a:solidFill>
                      <a:srgbClr val="F3F5F7"/>
                    </a:solidFill>
                  </a:tcPr>
                </a:tc>
                <a:tc>
                  <a:txBody>
                    <a:bodyPr/>
                    <a:lstStyle/>
                    <a:p>
                      <a:r>
                        <a:rPr sz="1650" b="0">
                          <a:solidFill>
                            <a:srgbClr val="0F172A"/>
                          </a:solidFill>
                          <a:latin typeface="Arial"/>
                          <a:ea typeface="Arial"/>
                          <a:cs typeface="Arial"/>
                        </a:rPr>
                        <a:t>-$18,500.00 claimed</a:t>
                      </a:r>
                    </a:p>
                  </a:txBody>
                  <a:tcPr marL="91440" marR="91440" marT="45720" marB="45720">
                    <a:solidFill>
                      <a:srgbClr val="F3F5F7"/>
                    </a:solidFill>
                  </a:tcPr>
                </a:tc>
                <a:tc>
                  <a:txBody>
                    <a:bodyPr/>
                    <a:lstStyle/>
                    <a:p>
                      <a:r>
                        <a:rPr sz="1650" b="0">
                          <a:solidFill>
                            <a:srgbClr val="0F172A"/>
                          </a:solidFill>
                          <a:latin typeface="Arial"/>
                          <a:ea typeface="Arial"/>
                          <a:cs typeface="Arial"/>
                        </a:rPr>
                        <a:t>No approved adjustments</a:t>
                      </a:r>
                    </a:p>
                  </a:txBody>
                  <a:tcPr marL="91440" marR="91440" marT="45720" marB="45720">
                    <a:solidFill>
                      <a:srgbClr val="F3F5F7"/>
                    </a:solidFill>
                  </a:tcPr>
                </a:tc>
              </a:tr>
              <a:tr h="609600">
                <a:tc>
                  <a:txBody>
                    <a:bodyPr/>
                    <a:lstStyle/>
                    <a:p>
                      <a:r>
                        <a:rPr sz="1650" b="0">
                          <a:solidFill>
                            <a:srgbClr val="0F172A"/>
                          </a:solidFill>
                          <a:latin typeface="Arial"/>
                          <a:ea typeface="Arial"/>
                          <a:cs typeface="Arial"/>
                        </a:rPr>
                        <a:t>Proposed adjustments</a:t>
                      </a:r>
                    </a:p>
                  </a:txBody>
                  <a:tcPr marL="91440" marR="91440" marT="45720" marB="45720">
                    <a:solidFill>
                      <a:srgbClr val="FFFFFF"/>
                    </a:solidFill>
                  </a:tcPr>
                </a:tc>
                <a:tc>
                  <a:txBody>
                    <a:bodyPr/>
                    <a:lstStyle/>
                    <a:p>
                      <a:r>
                        <a:rPr sz="1650" b="0">
                          <a:solidFill>
                            <a:srgbClr val="0F172A"/>
                          </a:solidFill>
                          <a:latin typeface="Arial"/>
                          <a:ea typeface="Arial"/>
                          <a:cs typeface="Arial"/>
                        </a:rPr>
                        <a:t>-$45,000 and -$12,000</a:t>
                      </a:r>
                    </a:p>
                  </a:txBody>
                  <a:tcPr marL="91440" marR="91440" marT="45720" marB="45720">
                    <a:solidFill>
                      <a:srgbClr val="FFFFFF"/>
                    </a:solidFill>
                  </a:tcPr>
                </a:tc>
                <a:tc>
                  <a:txBody>
                    <a:bodyPr/>
                    <a:lstStyle/>
                    <a:p>
                      <a:r>
                        <a:rPr sz="1650" b="0">
                          <a:solidFill>
                            <a:srgbClr val="0F172A"/>
                          </a:solidFill>
                          <a:latin typeface="Arial"/>
                          <a:ea typeface="Arial"/>
                          <a:cs typeface="Arial"/>
                        </a:rPr>
                        <a:t>Four historical project candidates</a:t>
                      </a:r>
                    </a:p>
                  </a:txBody>
                  <a:tcPr marL="91440" marR="91440" marT="45720" marB="45720">
                    <a:solidFill>
                      <a:srgbClr val="FFFFFF"/>
                    </a:solidFill>
                  </a:tcPr>
                </a:tc>
              </a:tr>
              <a:tr h="609600">
                <a:tc>
                  <a:txBody>
                    <a:bodyPr/>
                    <a:lstStyle/>
                    <a:p>
                      <a:r>
                        <a:rPr sz="1650" b="0">
                          <a:solidFill>
                            <a:srgbClr val="0F172A"/>
                          </a:solidFill>
                          <a:latin typeface="Arial"/>
                          <a:ea typeface="Arial"/>
                          <a:cs typeface="Arial"/>
                        </a:rPr>
                        <a:t>Underlying baseline</a:t>
                      </a:r>
                    </a:p>
                  </a:txBody>
                  <a:tcPr marL="91440" marR="91440" marT="45720" marB="45720">
                    <a:solidFill>
                      <a:srgbClr val="F3F5F7"/>
                    </a:solidFill>
                  </a:tcPr>
                </a:tc>
                <a:tc>
                  <a:txBody>
                    <a:bodyPr/>
                    <a:lstStyle/>
                    <a:p>
                      <a:r>
                        <a:rPr sz="1650" b="0">
                          <a:solidFill>
                            <a:srgbClr val="0F172A"/>
                          </a:solidFill>
                          <a:latin typeface="Arial"/>
                          <a:ea typeface="Arial"/>
                          <a:cs typeface="Arial"/>
                        </a:rPr>
                        <a:t>$1,286,008.96 claimed</a:t>
                      </a:r>
                    </a:p>
                  </a:txBody>
                  <a:tcPr marL="91440" marR="91440" marT="45720" marB="45720">
                    <a:solidFill>
                      <a:srgbClr val="F3F5F7"/>
                    </a:solidFill>
                  </a:tcPr>
                </a:tc>
                <a:tc>
                  <a:txBody>
                    <a:bodyPr/>
                    <a:lstStyle/>
                    <a:p>
                      <a:r>
                        <a:rPr sz="1650" b="0">
                          <a:solidFill>
                            <a:srgbClr val="0F172A"/>
                          </a:solidFill>
                          <a:latin typeface="Arial"/>
                          <a:ea typeface="Arial"/>
                          <a:cs typeface="Arial"/>
                        </a:rPr>
                        <a:t>Not approved by this revision</a:t>
                      </a:r>
                    </a:p>
                  </a:txBody>
                  <a:tcPr marL="91440" marR="91440" marT="45720" marB="45720">
                    <a:solidFill>
                      <a:srgbClr val="F3F5F7"/>
                    </a:solidFill>
                  </a:tcPr>
                </a:tc>
              </a:tr>
              <a:tr h="609600">
                <a:tc>
                  <a:txBody>
                    <a:bodyPr/>
                    <a:lstStyle/>
                    <a:p>
                      <a:r>
                        <a:rPr sz="1650" b="0">
                          <a:solidFill>
                            <a:srgbClr val="0F172A"/>
                          </a:solidFill>
                          <a:latin typeface="Arial"/>
                          <a:ea typeface="Arial"/>
                          <a:cs typeface="Arial"/>
                        </a:rPr>
                        <a:t>Release implication</a:t>
                      </a:r>
                    </a:p>
                  </a:txBody>
                  <a:tcPr marL="91440" marR="91440" marT="45720" marB="45720">
                    <a:solidFill>
                      <a:srgbClr val="FFFFFF"/>
                    </a:solidFill>
                  </a:tcPr>
                </a:tc>
                <a:tc>
                  <a:txBody>
                    <a:bodyPr/>
                    <a:lstStyle/>
                    <a:p>
                      <a:r>
                        <a:rPr sz="1650" b="0">
                          <a:solidFill>
                            <a:srgbClr val="0F172A"/>
                          </a:solidFill>
                          <a:latin typeface="Arial"/>
                          <a:ea typeface="Arial"/>
                          <a:cs typeface="Arial"/>
                        </a:rPr>
                        <a:t>Source assertion preserved</a:t>
                      </a:r>
                    </a:p>
                  </a:txBody>
                  <a:tcPr marL="91440" marR="91440" marT="45720" marB="45720">
                    <a:solidFill>
                      <a:srgbClr val="FFFFFF"/>
                    </a:solidFill>
                  </a:tcPr>
                </a:tc>
                <a:tc>
                  <a:txBody>
                    <a:bodyPr/>
                    <a:lstStyle/>
                    <a:p>
                      <a:r>
                        <a:rPr sz="1650" b="0">
                          <a:solidFill>
                            <a:srgbClr val="0F172A"/>
                          </a:solidFill>
                          <a:latin typeface="Arial"/>
                          <a:ea typeface="Arial"/>
                          <a:cs typeface="Arial"/>
                        </a:rPr>
                        <a:t>Reconcile status and period before use</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28070030-D581-4B58-904C-B49373870E7B}"/>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The revised pack does not apply a disputed adjustment or label revenue as normalised EBITDA.</a:t>
            </a:r>
          </a:p>
        </p:txBody>
      </p:sp>
    </p:spTree>
    <p:extLst>
      <p:ext uri="{BB962C8B-B14F-4D97-AF65-F5344CB8AC3E}">
        <p14:creationId xmlns:p14="http://schemas.microsoft.com/office/powerpoint/2010/main" val="11906105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1C4BA1D-7665-4B7F-8D22-89220066A802}"/>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AA9D8C21-BAC1-466D-A1E4-6236C580285B}"/>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REVENUE REPEATABILITY</a:t>
            </a:r>
          </a:p>
        </p:txBody>
      </p:sp>
      <p:sp>
        <p:nvSpPr>
          <p:cNvPr id="3" name="">
            <a:extLst xmlns:a="http://schemas.openxmlformats.org/drawingml/2006/main">
              <a:ext uri="{FF2B5EF4-FFF2-40B4-BE49-F238E27FC236}">
                <a16:creationId xmlns:a16="http://schemas.microsoft.com/office/drawing/2014/main" id="{C9C4D3B3-9E36-49EA-915B-82F9C0685F5B}"/>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Historical project revenue must be assessed in its own period</a:t>
            </a:r>
          </a:p>
        </p:txBody>
      </p:sp>
      <p:sp>
        <p:nvSpPr>
          <p:cNvPr id="4" name="">
            <a:extLst xmlns:a="http://schemas.openxmlformats.org/drawingml/2006/main">
              <a:ext uri="{FF2B5EF4-FFF2-40B4-BE49-F238E27FC236}">
                <a16:creationId xmlns:a16="http://schemas.microsoft.com/office/drawing/2014/main" id="{2CD487BB-AFE1-462C-BE6A-B4C67FD32F3B}"/>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EVID-CUST-PROJECT-C011 and EVID-CUST-PROJECT-C014. Pseudonyms in the source deck are not remapped here.</a:t>
            </a:r>
          </a:p>
        </p:txBody>
      </p:sp>
      <p:sp>
        <p:nvSpPr>
          <p:cNvPr id="5" name="">
            <a:extLst xmlns:a="http://schemas.openxmlformats.org/drawingml/2006/main">
              <a:ext uri="{FF2B5EF4-FFF2-40B4-BE49-F238E27FC236}">
                <a16:creationId xmlns:a16="http://schemas.microsoft.com/office/drawing/2014/main" id="{29A86CBA-2A74-4FB1-A7C2-A1A1FA3912D5}"/>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F87D939E-486D-4493-B96C-B3D112271D85}"/>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5DC41C4E-BD67-44E9-818A-B3C5EF0B9CF8}"/>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10</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333a3c20e9364bbc"/>
          </a:graphicData>
        </a:graphic>
      </p:graphicFrame>
      <p:sp>
        <p:nvSpPr>
          <p:cNvPr id="9" name="">
            <a:extLst xmlns:a="http://schemas.openxmlformats.org/drawingml/2006/main">
              <a:ext uri="{FF2B5EF4-FFF2-40B4-BE49-F238E27FC236}">
                <a16:creationId xmlns:a16="http://schemas.microsoft.com/office/drawing/2014/main" id="{B1CA2718-AE7E-4350-B810-1819A0725985}"/>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$176,150.04 historical spend</a:t>
            </a:r>
          </a:p>
        </p:txBody>
      </p:sp>
      <p:sp>
        <p:nvSpPr>
          <p:cNvPr id="10" name="">
            <a:extLst xmlns:a="http://schemas.openxmlformats.org/drawingml/2006/main">
              <a:ext uri="{FF2B5EF4-FFF2-40B4-BE49-F238E27FC236}">
                <a16:creationId xmlns:a16="http://schemas.microsoft.com/office/drawing/2014/main" id="{9797E506-34CA-480E-8544-FD822848655D}"/>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Cohort A generated this revenue in FY22–FY24, with zero revenue in FY25 and FY26.</a:t>
            </a:r>
          </a:p>
        </p:txBody>
      </p:sp>
      <p:sp>
        <p:nvSpPr>
          <p:cNvPr id="11" name="">
            <a:extLst xmlns:a="http://schemas.openxmlformats.org/drawingml/2006/main">
              <a:ext uri="{FF2B5EF4-FFF2-40B4-BE49-F238E27FC236}">
                <a16:creationId xmlns:a16="http://schemas.microsoft.com/office/drawing/2014/main" id="{3815BE44-FCBB-4838-A1A1-85899F2C78DD}"/>
              </a:ext>
            </a:extLst>
          </p:cNvPr>
          <p:cNvSpPr>
            <a:spLocks xmlns:a="http://schemas.openxmlformats.org/drawingml/2006/main" noGrp="1"/>
          </p:cNvSpPr>
          <p:nvPr/>
        </p:nvSpPr>
        <p:spPr>
          <a:xfrm xmlns:a="http://schemas.openxmlformats.org/drawingml/2006/main">
            <a:off x="8305800" y="37814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FY26 review item</a:t>
            </a:r>
          </a:p>
        </p:txBody>
      </p:sp>
      <p:sp>
        <p:nvSpPr>
          <p:cNvPr id="12" name="">
            <a:extLst xmlns:a="http://schemas.openxmlformats.org/drawingml/2006/main">
              <a:ext uri="{FF2B5EF4-FFF2-40B4-BE49-F238E27FC236}">
                <a16:creationId xmlns:a16="http://schemas.microsoft.com/office/drawing/2014/main" id="{36C1142F-7701-4A6C-87BC-1481B7FB40A9}"/>
              </a:ext>
            </a:extLst>
          </p:cNvPr>
          <p:cNvSpPr>
            <a:spLocks xmlns:a="http://schemas.openxmlformats.org/drawingml/2006/main" noGrp="1"/>
          </p:cNvSpPr>
          <p:nvPr/>
        </p:nvSpPr>
        <p:spPr>
          <a:xfrm xmlns:a="http://schemas.openxmlformats.org/drawingml/2006/main">
            <a:off x="8305800" y="42195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Cohort B generated $39,999.96 in FY26. Repeatability and any adjustment require documentary support.</a:t>
            </a:r>
          </a:p>
        </p:txBody>
      </p:sp>
    </p:spTree>
    <p:extLst>
      <p:ext uri="{BB962C8B-B14F-4D97-AF65-F5344CB8AC3E}">
        <p14:creationId xmlns:p14="http://schemas.microsoft.com/office/powerpoint/2010/main" val="191058151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C162C35-D310-4433-8B6F-B7F3B44A0C83}"/>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8E3550DA-9170-4AE5-8F68-FDC2403DDA0E}"/>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SELLER POSITIONING</a:t>
            </a:r>
          </a:p>
        </p:txBody>
      </p:sp>
      <p:sp>
        <p:nvSpPr>
          <p:cNvPr id="3" name="">
            <a:extLst xmlns:a="http://schemas.openxmlformats.org/drawingml/2006/main">
              <a:ext uri="{FF2B5EF4-FFF2-40B4-BE49-F238E27FC236}">
                <a16:creationId xmlns:a16="http://schemas.microsoft.com/office/drawing/2014/main" id="{ECC71E9D-9E88-4155-B532-105B729152A0}"/>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The seller thesis should link each claim to proof</a:t>
            </a:r>
          </a:p>
        </p:txBody>
      </p:sp>
      <p:sp>
        <p:nvSpPr>
          <p:cNvPr id="4" name="">
            <a:extLst xmlns:a="http://schemas.openxmlformats.org/drawingml/2006/main">
              <a:ext uri="{FF2B5EF4-FFF2-40B4-BE49-F238E27FC236}">
                <a16:creationId xmlns:a16="http://schemas.microsoft.com/office/drawing/2014/main" id="{41B037D4-EA40-44D6-843F-E63A00216CEA}"/>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683D73C8-0A6E-42B0-8053-BE1016D09BDA}"/>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1A806F1E-8B03-434B-AC1F-B6B9C96D75C4}"/>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E341FE75-8DC1-4AC3-89FC-34B689D927C0}"/>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11</a:t>
            </a:r>
          </a:p>
        </p:txBody>
      </p:sp>
      <p:graphicFrame>
        <p:nvGraphicFramePr>
          <p:cNvPr id="17" name=""/>
          <p:cNvGraphicFramePr/>
          <p:nvPr/>
        </p:nvGraphicFramePr>
        <p:xfrm>
          <a:off xmlns:a="http://schemas.openxmlformats.org/drawingml/2006/main" x="533400" y="1762125"/>
          <a:ext xmlns:a="http://schemas.openxmlformats.org/drawingml/2006/main" cx="11125200" cy="3190875"/>
        </p:xfrm>
        <a:graphic xmlns:a="http://schemas.openxmlformats.org/drawingml/2006/main">
          <a:graphicData uri="http://schemas.openxmlformats.org/drawingml/2006/table">
            <a:tbl>
              <a:tblPr/>
              <a:tblGrid>
                <a:gridCol w="2762250"/>
                <a:gridCol w="3895725"/>
                <a:gridCol w="4467225"/>
              </a:tblGrid>
              <a:tr h="638175">
                <a:tc>
                  <a:txBody>
                    <a:bodyPr/>
                    <a:lstStyle/>
                    <a:p>
                      <a:r>
                        <a:rPr sz="1575" b="1">
                          <a:solidFill>
                            <a:srgbClr val="FFFFFF"/>
                          </a:solidFill>
                          <a:latin typeface="Arial"/>
                          <a:ea typeface="Arial"/>
                          <a:cs typeface="Arial"/>
                        </a:rPr>
                        <a:t>Positioning</a:t>
                      </a:r>
                    </a:p>
                  </a:txBody>
                  <a:tcPr marL="91440" marR="91440" marT="45720" marB="45720">
                    <a:solidFill>
                      <a:srgbClr val="0F172A"/>
                    </a:solidFill>
                  </a:tcPr>
                </a:tc>
                <a:tc>
                  <a:txBody>
                    <a:bodyPr/>
                    <a:lstStyle/>
                    <a:p>
                      <a:r>
                        <a:rPr sz="1575" b="1">
                          <a:solidFill>
                            <a:srgbClr val="FFFFFF"/>
                          </a:solidFill>
                          <a:latin typeface="Arial"/>
                          <a:ea typeface="Arial"/>
                          <a:cs typeface="Arial"/>
                        </a:rPr>
                        <a:t>Evidence available</a:t>
                      </a:r>
                    </a:p>
                  </a:txBody>
                  <a:tcPr marL="91440" marR="91440" marT="45720" marB="45720">
                    <a:solidFill>
                      <a:srgbClr val="0F172A"/>
                    </a:solidFill>
                  </a:tcPr>
                </a:tc>
                <a:tc>
                  <a:txBody>
                    <a:bodyPr/>
                    <a:lstStyle/>
                    <a:p>
                      <a:r>
                        <a:rPr sz="1575" b="1">
                          <a:solidFill>
                            <a:srgbClr val="FFFFFF"/>
                          </a:solidFill>
                          <a:latin typeface="Arial"/>
                          <a:ea typeface="Arial"/>
                          <a:cs typeface="Arial"/>
                        </a:rPr>
                        <a:t>Proof still needed</a:t>
                      </a:r>
                    </a:p>
                  </a:txBody>
                  <a:tcPr marL="91440" marR="91440" marT="45720" marB="45720">
                    <a:solidFill>
                      <a:srgbClr val="0F172A"/>
                    </a:solidFill>
                  </a:tcPr>
                </a:tc>
              </a:tr>
              <a:tr h="638175">
                <a:tc>
                  <a:txBody>
                    <a:bodyPr/>
                    <a:lstStyle/>
                    <a:p>
                      <a:r>
                        <a:rPr sz="1575" b="0">
                          <a:solidFill>
                            <a:srgbClr val="0F172A"/>
                          </a:solidFill>
                          <a:latin typeface="Arial"/>
                          <a:ea typeface="Arial"/>
                          <a:cs typeface="Arial"/>
                        </a:rPr>
                        <a:t>Revenue momentum</a:t>
                      </a:r>
                    </a:p>
                  </a:txBody>
                  <a:tcPr marL="91440" marR="91440" marT="45720" marB="45720">
                    <a:solidFill>
                      <a:srgbClr val="F3F5F7"/>
                    </a:solidFill>
                  </a:tcPr>
                </a:tc>
                <a:tc>
                  <a:txBody>
                    <a:bodyPr/>
                    <a:lstStyle/>
                    <a:p>
                      <a:r>
                        <a:rPr sz="1575" b="0">
                          <a:solidFill>
                            <a:srgbClr val="0F172A"/>
                          </a:solidFill>
                          <a:latin typeface="Arial"/>
                          <a:ea typeface="Arial"/>
                          <a:cs typeface="Arial"/>
                        </a:rPr>
                        <a:t>FY26 revenue and balanced bridge</a:t>
                      </a:r>
                    </a:p>
                  </a:txBody>
                  <a:tcPr marL="91440" marR="91440" marT="45720" marB="45720">
                    <a:solidFill>
                      <a:srgbClr val="F3F5F7"/>
                    </a:solidFill>
                  </a:tcPr>
                </a:tc>
                <a:tc>
                  <a:txBody>
                    <a:bodyPr/>
                    <a:lstStyle/>
                    <a:p>
                      <a:r>
                        <a:rPr sz="1575" b="0">
                          <a:solidFill>
                            <a:srgbClr val="0F172A"/>
                          </a:solidFill>
                          <a:latin typeface="Arial"/>
                          <a:ea typeface="Arial"/>
                          <a:cs typeface="Arial"/>
                        </a:rPr>
                        <a:t>Price / volume / scope explanation</a:t>
                      </a:r>
                    </a:p>
                  </a:txBody>
                  <a:tcPr marL="91440" marR="91440" marT="45720" marB="45720">
                    <a:solidFill>
                      <a:srgbClr val="F3F5F7"/>
                    </a:solidFill>
                  </a:tcPr>
                </a:tc>
              </a:tr>
              <a:tr h="638175">
                <a:tc>
                  <a:txBody>
                    <a:bodyPr/>
                    <a:lstStyle/>
                    <a:p>
                      <a:r>
                        <a:rPr sz="1575" b="0">
                          <a:solidFill>
                            <a:srgbClr val="0F172A"/>
                          </a:solidFill>
                          <a:latin typeface="Arial"/>
                          <a:ea typeface="Arial"/>
                          <a:cs typeface="Arial"/>
                        </a:rPr>
                        <a:t>Expansion within accounts</a:t>
                      </a:r>
                    </a:p>
                  </a:txBody>
                  <a:tcPr marL="91440" marR="91440" marT="45720" marB="45720">
                    <a:solidFill>
                      <a:srgbClr val="FFFFFF"/>
                    </a:solidFill>
                  </a:tcPr>
                </a:tc>
                <a:tc>
                  <a:txBody>
                    <a:bodyPr/>
                    <a:lstStyle/>
                    <a:p>
                      <a:r>
                        <a:rPr sz="1575" b="0">
                          <a:solidFill>
                            <a:srgbClr val="0F172A"/>
                          </a:solidFill>
                          <a:latin typeface="Arial"/>
                          <a:ea typeface="Arial"/>
                          <a:cs typeface="Arial"/>
                        </a:rPr>
                        <a:t>+$111,342.84 across 9 accounts</a:t>
                      </a:r>
                    </a:p>
                  </a:txBody>
                  <a:tcPr marL="91440" marR="91440" marT="45720" marB="45720">
                    <a:solidFill>
                      <a:srgbClr val="FFFFFF"/>
                    </a:solidFill>
                  </a:tcPr>
                </a:tc>
                <a:tc>
                  <a:txBody>
                    <a:bodyPr/>
                    <a:lstStyle/>
                    <a:p>
                      <a:r>
                        <a:rPr sz="1575" b="0">
                          <a:solidFill>
                            <a:srgbClr val="0F172A"/>
                          </a:solidFill>
                          <a:latin typeface="Arial"/>
                          <a:ea typeface="Arial"/>
                          <a:cs typeface="Arial"/>
                        </a:rPr>
                        <a:t>Repeat orders and customer-level margins</a:t>
                      </a:r>
                    </a:p>
                  </a:txBody>
                  <a:tcPr marL="91440" marR="91440" marT="45720" marB="45720">
                    <a:solidFill>
                      <a:srgbClr val="FFFFFF"/>
                    </a:solidFill>
                  </a:tcPr>
                </a:tc>
              </a:tr>
              <a:tr h="638175">
                <a:tc>
                  <a:txBody>
                    <a:bodyPr/>
                    <a:lstStyle/>
                    <a:p>
                      <a:r>
                        <a:rPr sz="1575" b="0">
                          <a:solidFill>
                            <a:srgbClr val="0F172A"/>
                          </a:solidFill>
                          <a:latin typeface="Arial"/>
                          <a:ea typeface="Arial"/>
                          <a:cs typeface="Arial"/>
                        </a:rPr>
                        <a:t>Customer relationships</a:t>
                      </a:r>
                    </a:p>
                  </a:txBody>
                  <a:tcPr marL="91440" marR="91440" marT="45720" marB="45720">
                    <a:solidFill>
                      <a:srgbClr val="F3F5F7"/>
                    </a:solidFill>
                  </a:tcPr>
                </a:tc>
                <a:tc>
                  <a:txBody>
                    <a:bodyPr/>
                    <a:lstStyle/>
                    <a:p>
                      <a:r>
                        <a:rPr sz="1575" b="0">
                          <a:solidFill>
                            <a:srgbClr val="0F172A"/>
                          </a:solidFill>
                          <a:latin typeface="Arial"/>
                          <a:ea typeface="Arial"/>
                          <a:cs typeface="Arial"/>
                        </a:rPr>
                        <a:t>Top 5 share: 51.95%</a:t>
                      </a:r>
                    </a:p>
                  </a:txBody>
                  <a:tcPr marL="91440" marR="91440" marT="45720" marB="45720">
                    <a:solidFill>
                      <a:srgbClr val="F3F5F7"/>
                    </a:solidFill>
                  </a:tcPr>
                </a:tc>
                <a:tc>
                  <a:txBody>
                    <a:bodyPr/>
                    <a:lstStyle/>
                    <a:p>
                      <a:r>
                        <a:rPr sz="1575" b="0">
                          <a:solidFill>
                            <a:srgbClr val="0F172A"/>
                          </a:solidFill>
                          <a:latin typeface="Arial"/>
                          <a:ea typeface="Arial"/>
                          <a:cs typeface="Arial"/>
                        </a:rPr>
                        <a:t>Contracts, renewal history and transfer terms</a:t>
                      </a:r>
                    </a:p>
                  </a:txBody>
                  <a:tcPr marL="91440" marR="91440" marT="45720" marB="45720">
                    <a:solidFill>
                      <a:srgbClr val="F3F5F7"/>
                    </a:solidFill>
                  </a:tcPr>
                </a:tc>
              </a:tr>
              <a:tr h="638175">
                <a:tc>
                  <a:txBody>
                    <a:bodyPr/>
                    <a:lstStyle/>
                    <a:p>
                      <a:r>
                        <a:rPr sz="1575" b="0">
                          <a:solidFill>
                            <a:srgbClr val="0F172A"/>
                          </a:solidFill>
                          <a:latin typeface="Arial"/>
                          <a:ea typeface="Arial"/>
                          <a:cs typeface="Arial"/>
                        </a:rPr>
                        <a:t>Revenue sustainability</a:t>
                      </a:r>
                    </a:p>
                  </a:txBody>
                  <a:tcPr marL="91440" marR="91440" marT="45720" marB="45720">
                    <a:solidFill>
                      <a:srgbClr val="FFFFFF"/>
                    </a:solidFill>
                  </a:tcPr>
                </a:tc>
                <a:tc>
                  <a:txBody>
                    <a:bodyPr/>
                    <a:lstStyle/>
                    <a:p>
                      <a:r>
                        <a:rPr sz="1575" b="0">
                          <a:solidFill>
                            <a:srgbClr val="0F172A"/>
                          </a:solidFill>
                          <a:latin typeface="Arial"/>
                          <a:ea typeface="Arial"/>
                          <a:cs typeface="Arial"/>
                        </a:rPr>
                        <a:t>Period-specific project evidence</a:t>
                      </a:r>
                    </a:p>
                  </a:txBody>
                  <a:tcPr marL="91440" marR="91440" marT="45720" marB="45720">
                    <a:solidFill>
                      <a:srgbClr val="FFFFFF"/>
                    </a:solidFill>
                  </a:tcPr>
                </a:tc>
                <a:tc>
                  <a:txBody>
                    <a:bodyPr/>
                    <a:lstStyle/>
                    <a:p>
                      <a:r>
                        <a:rPr sz="1575" b="0">
                          <a:solidFill>
                            <a:srgbClr val="0F172A"/>
                          </a:solidFill>
                          <a:latin typeface="Arial"/>
                          <a:ea typeface="Arial"/>
                          <a:cs typeface="Arial"/>
                        </a:rPr>
                        <a:t>Approved normalisation and earnings bridge</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C578A4F3-7CC8-4178-B1CA-375CF0A20A4E}"/>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Pricing power, high switching costs and premium valuation remain hypotheses, not verified conclusions.</a:t>
            </a:r>
          </a:p>
        </p:txBody>
      </p:sp>
    </p:spTree>
    <p:extLst>
      <p:ext uri="{BB962C8B-B14F-4D97-AF65-F5344CB8AC3E}">
        <p14:creationId xmlns:p14="http://schemas.microsoft.com/office/powerpoint/2010/main" val="137805472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8D5B3B1-0345-4136-846B-F730C0D1FC2D}"/>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1A5A3915-8E5E-4BDF-AE44-CF78A5CC5258}"/>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BUYER PERSPECTIVE</a:t>
            </a:r>
          </a:p>
        </p:txBody>
      </p:sp>
      <p:sp>
        <p:nvSpPr>
          <p:cNvPr id="3" name="">
            <a:extLst xmlns:a="http://schemas.openxmlformats.org/drawingml/2006/main">
              <a:ext uri="{FF2B5EF4-FFF2-40B4-BE49-F238E27FC236}">
                <a16:creationId xmlns:a16="http://schemas.microsoft.com/office/drawing/2014/main" id="{C5D11463-4D60-4091-A19F-5F39DFBBE0F5}"/>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Buyer diligence centres on durability, economics and evidence</a:t>
            </a:r>
          </a:p>
        </p:txBody>
      </p:sp>
      <p:sp>
        <p:nvSpPr>
          <p:cNvPr id="4" name="">
            <a:extLst xmlns:a="http://schemas.openxmlformats.org/drawingml/2006/main">
              <a:ext uri="{FF2B5EF4-FFF2-40B4-BE49-F238E27FC236}">
                <a16:creationId xmlns:a16="http://schemas.microsoft.com/office/drawing/2014/main" id="{328D552D-4B2C-44CD-AA9E-EE22D487F534}"/>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EB5CFFC8-501F-4D18-90EE-7533B4BD2A47}"/>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28B4E8D8-D179-414D-B0D7-FA9931EF1D1E}"/>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68B01E1E-DB34-4BCD-8EA2-AB5DE6E553ED}"/>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12</a:t>
            </a:r>
          </a:p>
        </p:txBody>
      </p:sp>
      <p:graphicFrame>
        <p:nvGraphicFramePr>
          <p:cNvPr id="16" name=""/>
          <p:cNvGraphicFramePr/>
          <p:nvPr/>
        </p:nvGraphicFramePr>
        <p:xfrm>
          <a:off xmlns:a="http://schemas.openxmlformats.org/drawingml/2006/main" x="533400" y="1762125"/>
          <a:ext xmlns:a="http://schemas.openxmlformats.org/drawingml/2006/main" cx="11125200" cy="3429000"/>
        </p:xfrm>
        <a:graphic xmlns:a="http://schemas.openxmlformats.org/drawingml/2006/main">
          <a:graphicData uri="http://schemas.openxmlformats.org/drawingml/2006/table">
            <a:tbl>
              <a:tblPr/>
              <a:tblGrid>
                <a:gridCol w="1619250"/>
                <a:gridCol w="4381500"/>
                <a:gridCol w="5124450"/>
              </a:tblGrid>
              <a:tr h="571500">
                <a:tc>
                  <a:txBody>
                    <a:bodyPr/>
                    <a:lstStyle/>
                    <a:p>
                      <a:r>
                        <a:rPr sz="1575" b="1">
                          <a:solidFill>
                            <a:srgbClr val="FFFFFF"/>
                          </a:solidFill>
                          <a:latin typeface="Arial"/>
                          <a:ea typeface="Arial"/>
                          <a:cs typeface="Arial"/>
                        </a:rPr>
                        <a:t>Priority</a:t>
                      </a:r>
                    </a:p>
                  </a:txBody>
                  <a:tcPr marL="91440" marR="91440" marT="45720" marB="45720">
                    <a:solidFill>
                      <a:srgbClr val="0F172A"/>
                    </a:solidFill>
                  </a:tcPr>
                </a:tc>
                <a:tc>
                  <a:txBody>
                    <a:bodyPr/>
                    <a:lstStyle/>
                    <a:p>
                      <a:r>
                        <a:rPr sz="1575" b="1">
                          <a:solidFill>
                            <a:srgbClr val="FFFFFF"/>
                          </a:solidFill>
                          <a:latin typeface="Arial"/>
                          <a:ea typeface="Arial"/>
                          <a:cs typeface="Arial"/>
                        </a:rPr>
                        <a:t>Buyer question</a:t>
                      </a:r>
                    </a:p>
                  </a:txBody>
                  <a:tcPr marL="91440" marR="91440" marT="45720" marB="45720">
                    <a:solidFill>
                      <a:srgbClr val="0F172A"/>
                    </a:solidFill>
                  </a:tcPr>
                </a:tc>
                <a:tc>
                  <a:txBody>
                    <a:bodyPr/>
                    <a:lstStyle/>
                    <a:p>
                      <a:r>
                        <a:rPr sz="1575" b="1">
                          <a:solidFill>
                            <a:srgbClr val="FFFFFF"/>
                          </a:solidFill>
                          <a:latin typeface="Arial"/>
                          <a:ea typeface="Arial"/>
                          <a:cs typeface="Arial"/>
                        </a:rPr>
                        <a:t>Required evidence</a:t>
                      </a:r>
                    </a:p>
                  </a:txBody>
                  <a:tcPr marL="91440" marR="91440" marT="45720" marB="45720">
                    <a:solidFill>
                      <a:srgbClr val="0F172A"/>
                    </a:solidFill>
                  </a:tcPr>
                </a:tc>
              </a:tr>
              <a:tr h="571500">
                <a:tc>
                  <a:txBody>
                    <a:bodyPr/>
                    <a:lstStyle/>
                    <a:p>
                      <a:r>
                        <a:rPr sz="1575" b="0">
                          <a:solidFill>
                            <a:srgbClr val="0F172A"/>
                          </a:solidFill>
                          <a:latin typeface="Arial"/>
                          <a:ea typeface="Arial"/>
                          <a:cs typeface="Arial"/>
                        </a:rPr>
                        <a:t>Critical</a:t>
                      </a:r>
                    </a:p>
                  </a:txBody>
                  <a:tcPr marL="91440" marR="91440" marT="45720" marB="45720">
                    <a:solidFill>
                      <a:srgbClr val="F3F5F7"/>
                    </a:solidFill>
                  </a:tcPr>
                </a:tc>
                <a:tc>
                  <a:txBody>
                    <a:bodyPr/>
                    <a:lstStyle/>
                    <a:p>
                      <a:r>
                        <a:rPr sz="1575" b="0">
                          <a:solidFill>
                            <a:srgbClr val="0F172A"/>
                          </a:solidFill>
                          <a:latin typeface="Arial"/>
                          <a:ea typeface="Arial"/>
                          <a:cs typeface="Arial"/>
                        </a:rPr>
                        <a:t>Can the Top 5 contracts transfer?</a:t>
                      </a:r>
                    </a:p>
                  </a:txBody>
                  <a:tcPr marL="91440" marR="91440" marT="45720" marB="45720">
                    <a:solidFill>
                      <a:srgbClr val="F3F5F7"/>
                    </a:solidFill>
                  </a:tcPr>
                </a:tc>
                <a:tc>
                  <a:txBody>
                    <a:bodyPr/>
                    <a:lstStyle/>
                    <a:p>
                      <a:r>
                        <a:rPr sz="1575" b="0">
                          <a:solidFill>
                            <a:srgbClr val="0F172A"/>
                          </a:solidFill>
                          <a:latin typeface="Arial"/>
                          <a:ea typeface="Arial"/>
                          <a:cs typeface="Arial"/>
                        </a:rPr>
                        <a:t>Executed agreements and consent analysis</a:t>
                      </a:r>
                    </a:p>
                  </a:txBody>
                  <a:tcPr marL="91440" marR="91440" marT="45720" marB="45720">
                    <a:solidFill>
                      <a:srgbClr val="F3F5F7"/>
                    </a:solidFill>
                  </a:tcPr>
                </a:tc>
              </a:tr>
              <a:tr h="571500">
                <a:tc>
                  <a:txBody>
                    <a:bodyPr/>
                    <a:lstStyle/>
                    <a:p>
                      <a:r>
                        <a:rPr sz="1575" b="0">
                          <a:solidFill>
                            <a:srgbClr val="0F172A"/>
                          </a:solidFill>
                          <a:latin typeface="Arial"/>
                          <a:ea typeface="Arial"/>
                          <a:cs typeface="Arial"/>
                        </a:rPr>
                        <a:t>High</a:t>
                      </a:r>
                    </a:p>
                  </a:txBody>
                  <a:tcPr marL="91440" marR="91440" marT="45720" marB="45720">
                    <a:solidFill>
                      <a:srgbClr val="FFFFFF"/>
                    </a:solidFill>
                  </a:tcPr>
                </a:tc>
                <a:tc>
                  <a:txBody>
                    <a:bodyPr/>
                    <a:lstStyle/>
                    <a:p>
                      <a:r>
                        <a:rPr sz="1575" b="0">
                          <a:solidFill>
                            <a:srgbClr val="0F172A"/>
                          </a:solidFill>
                          <a:latin typeface="Arial"/>
                          <a:ea typeface="Arial"/>
                          <a:cs typeface="Arial"/>
                        </a:rPr>
                        <a:t>Does expansion improve earnings?</a:t>
                      </a:r>
                    </a:p>
                  </a:txBody>
                  <a:tcPr marL="91440" marR="91440" marT="45720" marB="45720">
                    <a:solidFill>
                      <a:srgbClr val="FFFFFF"/>
                    </a:solidFill>
                  </a:tcPr>
                </a:tc>
                <a:tc>
                  <a:txBody>
                    <a:bodyPr/>
                    <a:lstStyle/>
                    <a:p>
                      <a:r>
                        <a:rPr sz="1575" b="0">
                          <a:solidFill>
                            <a:srgbClr val="0F172A"/>
                          </a:solidFill>
                          <a:latin typeface="Arial"/>
                          <a:ea typeface="Arial"/>
                          <a:cs typeface="Arial"/>
                        </a:rPr>
                        <a:t>Customer / job margin reports and cost allocation</a:t>
                      </a:r>
                    </a:p>
                  </a:txBody>
                  <a:tcPr marL="91440" marR="91440" marT="45720" marB="45720">
                    <a:solidFill>
                      <a:srgbClr val="FFFFFF"/>
                    </a:solidFill>
                  </a:tcPr>
                </a:tc>
              </a:tr>
              <a:tr h="571500">
                <a:tc>
                  <a:txBody>
                    <a:bodyPr/>
                    <a:lstStyle/>
                    <a:p>
                      <a:r>
                        <a:rPr sz="1575" b="0">
                          <a:solidFill>
                            <a:srgbClr val="0F172A"/>
                          </a:solidFill>
                          <a:latin typeface="Arial"/>
                          <a:ea typeface="Arial"/>
                          <a:cs typeface="Arial"/>
                        </a:rPr>
                        <a:t>High</a:t>
                      </a:r>
                    </a:p>
                  </a:txBody>
                  <a:tcPr marL="91440" marR="91440" marT="45720" marB="45720">
                    <a:solidFill>
                      <a:srgbClr val="F3F5F7"/>
                    </a:solidFill>
                  </a:tcPr>
                </a:tc>
                <a:tc>
                  <a:txBody>
                    <a:bodyPr/>
                    <a:lstStyle/>
                    <a:p>
                      <a:r>
                        <a:rPr sz="1575" b="0">
                          <a:solidFill>
                            <a:srgbClr val="0F172A"/>
                          </a:solidFill>
                          <a:latin typeface="Arial"/>
                          <a:ea typeface="Arial"/>
                          <a:cs typeface="Arial"/>
                        </a:rPr>
                        <a:t>Why did seven accounts contract?</a:t>
                      </a:r>
                    </a:p>
                  </a:txBody>
                  <a:tcPr marL="91440" marR="91440" marT="45720" marB="45720">
                    <a:solidFill>
                      <a:srgbClr val="F3F5F7"/>
                    </a:solidFill>
                  </a:tcPr>
                </a:tc>
                <a:tc>
                  <a:txBody>
                    <a:bodyPr/>
                    <a:lstStyle/>
                    <a:p>
                      <a:r>
                        <a:rPr sz="1575" b="0">
                          <a:solidFill>
                            <a:srgbClr val="0F172A"/>
                          </a:solidFill>
                          <a:latin typeface="Arial"/>
                          <a:ea typeface="Arial"/>
                          <a:cs typeface="Arial"/>
                        </a:rPr>
                        <a:t>Account reviews, subsequent trading and pipeline</a:t>
                      </a:r>
                    </a:p>
                  </a:txBody>
                  <a:tcPr marL="91440" marR="91440" marT="45720" marB="45720">
                    <a:solidFill>
                      <a:srgbClr val="F3F5F7"/>
                    </a:solidFill>
                  </a:tcPr>
                </a:tc>
              </a:tr>
              <a:tr h="571500">
                <a:tc>
                  <a:txBody>
                    <a:bodyPr/>
                    <a:lstStyle/>
                    <a:p>
                      <a:r>
                        <a:rPr sz="1575" b="0">
                          <a:solidFill>
                            <a:srgbClr val="0F172A"/>
                          </a:solidFill>
                          <a:latin typeface="Arial"/>
                          <a:ea typeface="Arial"/>
                          <a:cs typeface="Arial"/>
                        </a:rPr>
                        <a:t>High</a:t>
                      </a:r>
                    </a:p>
                  </a:txBody>
                  <a:tcPr marL="91440" marR="91440" marT="45720" marB="45720">
                    <a:solidFill>
                      <a:srgbClr val="FFFFFF"/>
                    </a:solidFill>
                  </a:tcPr>
                </a:tc>
                <a:tc>
                  <a:txBody>
                    <a:bodyPr/>
                    <a:lstStyle/>
                    <a:p>
                      <a:r>
                        <a:rPr sz="1575" b="0">
                          <a:solidFill>
                            <a:srgbClr val="0F172A"/>
                          </a:solidFill>
                          <a:latin typeface="Arial"/>
                          <a:ea typeface="Arial"/>
                          <a:cs typeface="Arial"/>
                        </a:rPr>
                        <a:t>Which project income repeats?</a:t>
                      </a:r>
                    </a:p>
                  </a:txBody>
                  <a:tcPr marL="91440" marR="91440" marT="45720" marB="45720">
                    <a:solidFill>
                      <a:srgbClr val="FFFFFF"/>
                    </a:solidFill>
                  </a:tcPr>
                </a:tc>
                <a:tc>
                  <a:txBody>
                    <a:bodyPr/>
                    <a:lstStyle/>
                    <a:p>
                      <a:r>
                        <a:rPr sz="1575" b="0">
                          <a:solidFill>
                            <a:srgbClr val="0F172A"/>
                          </a:solidFill>
                          <a:latin typeface="Arial"/>
                          <a:ea typeface="Arial"/>
                          <a:cs typeface="Arial"/>
                        </a:rPr>
                        <a:t>Tender history, re-orders and period-specific support</a:t>
                      </a:r>
                    </a:p>
                  </a:txBody>
                  <a:tcPr marL="91440" marR="91440" marT="45720" marB="45720">
                    <a:solidFill>
                      <a:srgbClr val="FFFFFF"/>
                    </a:solidFill>
                  </a:tcPr>
                </a:tc>
              </a:tr>
              <a:tr h="571500">
                <a:tc>
                  <a:txBody>
                    <a:bodyPr/>
                    <a:lstStyle/>
                    <a:p>
                      <a:r>
                        <a:rPr sz="1575" b="0">
                          <a:solidFill>
                            <a:srgbClr val="0F172A"/>
                          </a:solidFill>
                          <a:latin typeface="Arial"/>
                          <a:ea typeface="Arial"/>
                          <a:cs typeface="Arial"/>
                        </a:rPr>
                        <a:t>Release gate</a:t>
                      </a:r>
                    </a:p>
                  </a:txBody>
                  <a:tcPr marL="91440" marR="91440" marT="45720" marB="45720">
                    <a:solidFill>
                      <a:srgbClr val="F3F5F7"/>
                    </a:solidFill>
                  </a:tcPr>
                </a:tc>
                <a:tc>
                  <a:txBody>
                    <a:bodyPr/>
                    <a:lstStyle/>
                    <a:p>
                      <a:r>
                        <a:rPr sz="1575" b="0">
                          <a:solidFill>
                            <a:srgbClr val="0F172A"/>
                          </a:solidFill>
                          <a:latin typeface="Arial"/>
                          <a:ea typeface="Arial"/>
                          <a:cs typeface="Arial"/>
                        </a:rPr>
                        <a:t>Are claims and approvals consistent?</a:t>
                      </a:r>
                    </a:p>
                  </a:txBody>
                  <a:tcPr marL="91440" marR="91440" marT="45720" marB="45720">
                    <a:solidFill>
                      <a:srgbClr val="F3F5F7"/>
                    </a:solidFill>
                  </a:tcPr>
                </a:tc>
                <a:tc>
                  <a:txBody>
                    <a:bodyPr/>
                    <a:lstStyle/>
                    <a:p>
                      <a:r>
                        <a:rPr sz="1575" b="0">
                          <a:solidFill>
                            <a:srgbClr val="0F172A"/>
                          </a:solidFill>
                          <a:latin typeface="Arial"/>
                          <a:ea typeface="Arial"/>
                          <a:cs typeface="Arial"/>
                        </a:rPr>
                        <a:t>Reconciled registers and practitioner sign-off</a:t>
                      </a:r>
                    </a:p>
                  </a:txBody>
                  <a:tcPr marL="91440" marR="91440" marT="45720" marB="45720">
                    <a:solidFill>
                      <a:srgbClr val="F3F5F7"/>
                    </a:solidFill>
                  </a:tcPr>
                </a:tc>
              </a:tr>
            </a:tbl>
          </a:graphicData>
        </a:graphic>
      </p:graphicFrame>
    </p:spTree>
    <p:extLst>
      <p:ext uri="{BB962C8B-B14F-4D97-AF65-F5344CB8AC3E}">
        <p14:creationId xmlns:p14="http://schemas.microsoft.com/office/powerpoint/2010/main" val="211602194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A9FF8B5-0006-4EB9-98DC-CD5F30E10C47}"/>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04C22442-BE07-4B2B-B265-09CC69D394B8}"/>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BUYER SENSITIVITIES</a:t>
            </a:r>
          </a:p>
        </p:txBody>
      </p:sp>
      <p:sp>
        <p:nvSpPr>
          <p:cNvPr id="3" name="">
            <a:extLst xmlns:a="http://schemas.openxmlformats.org/drawingml/2006/main">
              <a:ext uri="{FF2B5EF4-FFF2-40B4-BE49-F238E27FC236}">
                <a16:creationId xmlns:a16="http://schemas.microsoft.com/office/drawing/2014/main" id="{BF2BD14A-EF62-4CF4-92B8-9B26E4B6CF23}"/>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FY27 scenarios are discussion cases, not approved forecasts</a:t>
            </a:r>
          </a:p>
        </p:txBody>
      </p:sp>
      <p:sp>
        <p:nvSpPr>
          <p:cNvPr id="4" name="">
            <a:extLst xmlns:a="http://schemas.openxmlformats.org/drawingml/2006/main">
              <a:ext uri="{FF2B5EF4-FFF2-40B4-BE49-F238E27FC236}">
                <a16:creationId xmlns:a16="http://schemas.microsoft.com/office/drawing/2014/main" id="{9088765E-06A1-4B21-91A8-F1B72EFA802A}"/>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slides 12 and 23. Forecast register REG-FC-FEFC533A contains no approved assumptions.</a:t>
            </a:r>
          </a:p>
        </p:txBody>
      </p:sp>
      <p:sp>
        <p:nvSpPr>
          <p:cNvPr id="5" name="">
            <a:extLst xmlns:a="http://schemas.openxmlformats.org/drawingml/2006/main">
              <a:ext uri="{FF2B5EF4-FFF2-40B4-BE49-F238E27FC236}">
                <a16:creationId xmlns:a16="http://schemas.microsoft.com/office/drawing/2014/main" id="{9F568A19-015C-407D-9225-735951ECCAE1}"/>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B2F427B4-2252-4589-B09F-2327DDFD5780}"/>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FD879E8B-A085-432C-8F89-58CD6F8A0B93}"/>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13</a:t>
            </a:r>
          </a:p>
        </p:txBody>
      </p:sp>
      <p:graphicFrame>
        <p:nvGraphicFramePr>
          <p:cNvPr id="20" name="Chart"/>
          <p:cNvGraphicFramePr/>
          <p:nvPr/>
        </p:nvGraphicFramePr>
        <p:xfrm>
          <a:off xmlns:a="http://schemas.openxmlformats.org/drawingml/2006/main" x="533400" y="1809750"/>
          <a:ext xmlns:a="http://schemas.openxmlformats.org/drawingml/2006/main" cx="7334250" cy="3476625"/>
        </p:xfrm>
        <a:graphic xmlns:a="http://schemas.openxmlformats.org/drawingml/2006/main">
          <a:graphicData uri="http://schemas.openxmlformats.org/drawingml/2006/chart">
            <c:chart xmlns:r="http://schemas.openxmlformats.org/officeDocument/2006/relationships" xmlns:c="http://schemas.openxmlformats.org/drawingml/2006/chart" r:id="Ra9304590ea4a4650"/>
          </a:graphicData>
        </a:graphic>
      </p:graphicFrame>
      <p:sp>
        <p:nvSpPr>
          <p:cNvPr id="9" name="">
            <a:extLst xmlns:a="http://schemas.openxmlformats.org/drawingml/2006/main">
              <a:ext uri="{FF2B5EF4-FFF2-40B4-BE49-F238E27FC236}">
                <a16:creationId xmlns:a16="http://schemas.microsoft.com/office/drawing/2014/main" id="{352F9440-F317-4BB1-8530-CADEA04CA6C4}"/>
              </a:ext>
            </a:extLst>
          </p:cNvPr>
          <p:cNvSpPr>
            <a:spLocks xmlns:a="http://schemas.openxmlformats.org/drawingml/2006/main" noGrp="1"/>
          </p:cNvSpPr>
          <p:nvPr/>
        </p:nvSpPr>
        <p:spPr>
          <a:xfrm xmlns:a="http://schemas.openxmlformats.org/drawingml/2006/main">
            <a:off x="8305800" y="191452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Source values preserved</a:t>
            </a:r>
          </a:p>
        </p:txBody>
      </p:sp>
      <p:sp>
        <p:nvSpPr>
          <p:cNvPr id="10" name="">
            <a:extLst xmlns:a="http://schemas.openxmlformats.org/drawingml/2006/main">
              <a:ext uri="{FF2B5EF4-FFF2-40B4-BE49-F238E27FC236}">
                <a16:creationId xmlns:a16="http://schemas.microsoft.com/office/drawing/2014/main" id="{71F7CF40-D688-409A-BC1C-13FC77D00374}"/>
              </a:ext>
            </a:extLst>
          </p:cNvPr>
          <p:cNvSpPr>
            <a:spLocks xmlns:a="http://schemas.openxmlformats.org/drawingml/2006/main" noGrp="1"/>
          </p:cNvSpPr>
          <p:nvPr/>
        </p:nvSpPr>
        <p:spPr>
          <a:xfrm xmlns:a="http://schemas.openxmlformats.org/drawingml/2006/main">
            <a:off x="8305800" y="235267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Range: $1.185m–$1.560m. These are illustrative outcomes supplied in the original deck.</a:t>
            </a:r>
          </a:p>
        </p:txBody>
      </p:sp>
      <p:sp>
        <p:nvSpPr>
          <p:cNvPr id="11" name="">
            <a:extLst xmlns:a="http://schemas.openxmlformats.org/drawingml/2006/main">
              <a:ext uri="{FF2B5EF4-FFF2-40B4-BE49-F238E27FC236}">
                <a16:creationId xmlns:a16="http://schemas.microsoft.com/office/drawing/2014/main" id="{8FE854BB-A0C0-4A66-A22E-272FCA5C66B4}"/>
              </a:ext>
            </a:extLst>
          </p:cNvPr>
          <p:cNvSpPr>
            <a:spLocks xmlns:a="http://schemas.openxmlformats.org/drawingml/2006/main" noGrp="1"/>
          </p:cNvSpPr>
          <p:nvPr/>
        </p:nvSpPr>
        <p:spPr>
          <a:xfrm xmlns:a="http://schemas.openxmlformats.org/drawingml/2006/main">
            <a:off x="8305800" y="3762375"/>
            <a:ext cx="3333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Buyer use</a:t>
            </a:r>
          </a:p>
        </p:txBody>
      </p:sp>
      <p:sp>
        <p:nvSpPr>
          <p:cNvPr id="12" name="">
            <a:extLst xmlns:a="http://schemas.openxmlformats.org/drawingml/2006/main">
              <a:ext uri="{FF2B5EF4-FFF2-40B4-BE49-F238E27FC236}">
                <a16:creationId xmlns:a16="http://schemas.microsoft.com/office/drawing/2014/main" id="{94AD066A-0FF9-49B9-B894-D125F16EFD5A}"/>
              </a:ext>
            </a:extLst>
          </p:cNvPr>
          <p:cNvSpPr>
            <a:spLocks xmlns:a="http://schemas.openxmlformats.org/drawingml/2006/main" noGrp="1"/>
          </p:cNvSpPr>
          <p:nvPr/>
        </p:nvSpPr>
        <p:spPr>
          <a:xfrm xmlns:a="http://schemas.openxmlformats.org/drawingml/2006/main">
            <a:off x="8305800" y="4200525"/>
            <a:ext cx="333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Test assumptions and evidence. The stated drivers do not yet establish a reproducible forecast or valuation range.</a:t>
            </a:r>
          </a:p>
        </p:txBody>
      </p:sp>
    </p:spTree>
    <p:extLst>
      <p:ext uri="{BB962C8B-B14F-4D97-AF65-F5344CB8AC3E}">
        <p14:creationId xmlns:p14="http://schemas.microsoft.com/office/powerpoint/2010/main" val="132004806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1C47E2D-34AD-4EE9-9FD9-9FE4DBAD6AB5}"/>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E55B0FD9-DE96-4626-A98C-9EAA4DAC5B76}"/>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PROPOSED MANAGEMENT PLAN</a:t>
            </a:r>
          </a:p>
        </p:txBody>
      </p:sp>
      <p:sp>
        <p:nvSpPr>
          <p:cNvPr id="3" name="">
            <a:extLst xmlns:a="http://schemas.openxmlformats.org/drawingml/2006/main">
              <a:ext uri="{FF2B5EF4-FFF2-40B4-BE49-F238E27FC236}">
                <a16:creationId xmlns:a16="http://schemas.microsoft.com/office/drawing/2014/main" id="{3EFFC5A1-0F97-4C6E-AC2B-FF3258B090D9}"/>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A 90-day programme can organise the remaining preparation</a:t>
            </a:r>
          </a:p>
        </p:txBody>
      </p:sp>
      <p:sp>
        <p:nvSpPr>
          <p:cNvPr id="4" name="">
            <a:extLst xmlns:a="http://schemas.openxmlformats.org/drawingml/2006/main">
              <a:ext uri="{FF2B5EF4-FFF2-40B4-BE49-F238E27FC236}">
                <a16:creationId xmlns:a16="http://schemas.microsoft.com/office/drawing/2014/main" id="{0C51C72B-E908-4390-B7F4-E44D3B23147D}"/>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5288D134-D3E9-4D11-A838-16B9E0E87A1B}"/>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7697286E-67A6-4616-9591-E51B91CF48ED}"/>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B2049640-1F39-405B-9D1F-1FE0F74FDAA0}"/>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14</a:t>
            </a:r>
          </a:p>
        </p:txBody>
      </p:sp>
      <p:graphicFrame>
        <p:nvGraphicFramePr>
          <p:cNvPr id="17" name=""/>
          <p:cNvGraphicFramePr/>
          <p:nvPr/>
        </p:nvGraphicFramePr>
        <p:xfrm>
          <a:off xmlns:a="http://schemas.openxmlformats.org/drawingml/2006/main" x="533400" y="1762125"/>
          <a:ext xmlns:a="http://schemas.openxmlformats.org/drawingml/2006/main" cx="11125200" cy="2952750"/>
        </p:xfrm>
        <a:graphic xmlns:a="http://schemas.openxmlformats.org/drawingml/2006/main">
          <a:graphicData uri="http://schemas.openxmlformats.org/drawingml/2006/table">
            <a:tbl>
              <a:tblPr/>
              <a:tblGrid>
                <a:gridCol w="1619250"/>
                <a:gridCol w="3524250"/>
                <a:gridCol w="2476500"/>
                <a:gridCol w="3505200"/>
              </a:tblGrid>
              <a:tr h="738188">
                <a:tc>
                  <a:txBody>
                    <a:bodyPr/>
                    <a:lstStyle/>
                    <a:p>
                      <a:r>
                        <a:rPr sz="1575" b="1">
                          <a:solidFill>
                            <a:srgbClr val="FFFFFF"/>
                          </a:solidFill>
                          <a:latin typeface="Arial"/>
                          <a:ea typeface="Arial"/>
                          <a:cs typeface="Arial"/>
                        </a:rPr>
                        <a:t>Timing</a:t>
                      </a:r>
                    </a:p>
                  </a:txBody>
                  <a:tcPr marL="91440" marR="91440" marT="45720" marB="45720">
                    <a:solidFill>
                      <a:srgbClr val="0F172A"/>
                    </a:solidFill>
                  </a:tcPr>
                </a:tc>
                <a:tc>
                  <a:txBody>
                    <a:bodyPr/>
                    <a:lstStyle/>
                    <a:p>
                      <a:r>
                        <a:rPr sz="1575" b="1">
                          <a:solidFill>
                            <a:srgbClr val="FFFFFF"/>
                          </a:solidFill>
                          <a:latin typeface="Arial"/>
                          <a:ea typeface="Arial"/>
                          <a:cs typeface="Arial"/>
                        </a:rPr>
                        <a:t>Workstream</a:t>
                      </a:r>
                    </a:p>
                  </a:txBody>
                  <a:tcPr marL="91440" marR="91440" marT="45720" marB="45720">
                    <a:solidFill>
                      <a:srgbClr val="0F172A"/>
                    </a:solidFill>
                  </a:tcPr>
                </a:tc>
                <a:tc>
                  <a:txBody>
                    <a:bodyPr/>
                    <a:lstStyle/>
                    <a:p>
                      <a:r>
                        <a:rPr sz="1575" b="1">
                          <a:solidFill>
                            <a:srgbClr val="FFFFFF"/>
                          </a:solidFill>
                          <a:latin typeface="Arial"/>
                          <a:ea typeface="Arial"/>
                          <a:cs typeface="Arial"/>
                        </a:rPr>
                        <a:t>Accountable role</a:t>
                      </a:r>
                    </a:p>
                  </a:txBody>
                  <a:tcPr marL="91440" marR="91440" marT="45720" marB="45720">
                    <a:solidFill>
                      <a:srgbClr val="0F172A"/>
                    </a:solidFill>
                  </a:tcPr>
                </a:tc>
                <a:tc>
                  <a:txBody>
                    <a:bodyPr/>
                    <a:lstStyle/>
                    <a:p>
                      <a:r>
                        <a:rPr sz="1575" b="1">
                          <a:solidFill>
                            <a:srgbClr val="FFFFFF"/>
                          </a:solidFill>
                          <a:latin typeface="Arial"/>
                          <a:ea typeface="Arial"/>
                          <a:cs typeface="Arial"/>
                        </a:rPr>
                        <a:t>Completion evidence</a:t>
                      </a:r>
                    </a:p>
                  </a:txBody>
                  <a:tcPr marL="91440" marR="91440" marT="45720" marB="45720">
                    <a:solidFill>
                      <a:srgbClr val="0F172A"/>
                    </a:solidFill>
                  </a:tcPr>
                </a:tc>
              </a:tr>
              <a:tr h="738188">
                <a:tc>
                  <a:txBody>
                    <a:bodyPr/>
                    <a:lstStyle/>
                    <a:p>
                      <a:r>
                        <a:rPr sz="1575" b="0">
                          <a:solidFill>
                            <a:srgbClr val="0F172A"/>
                          </a:solidFill>
                          <a:latin typeface="Arial"/>
                          <a:ea typeface="Arial"/>
                          <a:cs typeface="Arial"/>
                        </a:rPr>
                        <a:t>Days 1–30</a:t>
                      </a:r>
                    </a:p>
                  </a:txBody>
                  <a:tcPr marL="91440" marR="91440" marT="45720" marB="45720">
                    <a:solidFill>
                      <a:srgbClr val="F3F5F7"/>
                    </a:solidFill>
                  </a:tcPr>
                </a:tc>
                <a:tc>
                  <a:txBody>
                    <a:bodyPr/>
                    <a:lstStyle/>
                    <a:p>
                      <a:r>
                        <a:rPr sz="1575" b="0">
                          <a:solidFill>
                            <a:srgbClr val="0F172A"/>
                          </a:solidFill>
                          <a:latin typeface="Arial"/>
                          <a:ea typeface="Arial"/>
                          <a:cs typeface="Arial"/>
                        </a:rPr>
                        <a:t>Top 5 contracts and contracting accounts</a:t>
                      </a:r>
                    </a:p>
                  </a:txBody>
                  <a:tcPr marL="91440" marR="91440" marT="45720" marB="45720">
                    <a:solidFill>
                      <a:srgbClr val="F3F5F7"/>
                    </a:solidFill>
                  </a:tcPr>
                </a:tc>
                <a:tc>
                  <a:txBody>
                    <a:bodyPr/>
                    <a:lstStyle/>
                    <a:p>
                      <a:r>
                        <a:rPr sz="1575" b="0">
                          <a:solidFill>
                            <a:srgbClr val="0F172A"/>
                          </a:solidFill>
                          <a:latin typeface="Arial"/>
                          <a:ea typeface="Arial"/>
                          <a:cs typeface="Arial"/>
                        </a:rPr>
                        <a:t>CEO / Commercial lead</a:t>
                      </a:r>
                    </a:p>
                  </a:txBody>
                  <a:tcPr marL="91440" marR="91440" marT="45720" marB="45720">
                    <a:solidFill>
                      <a:srgbClr val="F3F5F7"/>
                    </a:solidFill>
                  </a:tcPr>
                </a:tc>
                <a:tc>
                  <a:txBody>
                    <a:bodyPr/>
                    <a:lstStyle/>
                    <a:p>
                      <a:r>
                        <a:rPr sz="1575" b="0">
                          <a:solidFill>
                            <a:srgbClr val="0F172A"/>
                          </a:solidFill>
                          <a:latin typeface="Arial"/>
                          <a:ea typeface="Arial"/>
                          <a:cs typeface="Arial"/>
                        </a:rPr>
                        <a:t>Contract schedule and account reviews</a:t>
                      </a:r>
                    </a:p>
                  </a:txBody>
                  <a:tcPr marL="91440" marR="91440" marT="45720" marB="45720">
                    <a:solidFill>
                      <a:srgbClr val="F3F5F7"/>
                    </a:solidFill>
                  </a:tcPr>
                </a:tc>
              </a:tr>
              <a:tr h="738188">
                <a:tc>
                  <a:txBody>
                    <a:bodyPr/>
                    <a:lstStyle/>
                    <a:p>
                      <a:r>
                        <a:rPr sz="1575" b="0">
                          <a:solidFill>
                            <a:srgbClr val="0F172A"/>
                          </a:solidFill>
                          <a:latin typeface="Arial"/>
                          <a:ea typeface="Arial"/>
                          <a:cs typeface="Arial"/>
                        </a:rPr>
                        <a:t>Days 31–60</a:t>
                      </a:r>
                    </a:p>
                  </a:txBody>
                  <a:tcPr marL="91440" marR="91440" marT="45720" marB="45720">
                    <a:solidFill>
                      <a:srgbClr val="FFFFFF"/>
                    </a:solidFill>
                  </a:tcPr>
                </a:tc>
                <a:tc>
                  <a:txBody>
                    <a:bodyPr/>
                    <a:lstStyle/>
                    <a:p>
                      <a:r>
                        <a:rPr sz="1575" b="0">
                          <a:solidFill>
                            <a:srgbClr val="0F172A"/>
                          </a:solidFill>
                          <a:latin typeface="Arial"/>
                          <a:ea typeface="Arial"/>
                          <a:cs typeface="Arial"/>
                        </a:rPr>
                        <a:t>Normalisation, project repeatability and margins</a:t>
                      </a:r>
                    </a:p>
                  </a:txBody>
                  <a:tcPr marL="91440" marR="91440" marT="45720" marB="45720">
                    <a:solidFill>
                      <a:srgbClr val="FFFFFF"/>
                    </a:solidFill>
                  </a:tcPr>
                </a:tc>
                <a:tc>
                  <a:txBody>
                    <a:bodyPr/>
                    <a:lstStyle/>
                    <a:p>
                      <a:r>
                        <a:rPr sz="1575" b="0">
                          <a:solidFill>
                            <a:srgbClr val="0F172A"/>
                          </a:solidFill>
                          <a:latin typeface="Arial"/>
                          <a:ea typeface="Arial"/>
                          <a:cs typeface="Arial"/>
                        </a:rPr>
                        <a:t>Finance / Operations</a:t>
                      </a:r>
                    </a:p>
                  </a:txBody>
                  <a:tcPr marL="91440" marR="91440" marT="45720" marB="45720">
                    <a:solidFill>
                      <a:srgbClr val="FFFFFF"/>
                    </a:solidFill>
                  </a:tcPr>
                </a:tc>
                <a:tc>
                  <a:txBody>
                    <a:bodyPr/>
                    <a:lstStyle/>
                    <a:p>
                      <a:r>
                        <a:rPr sz="1575" b="0">
                          <a:solidFill>
                            <a:srgbClr val="0F172A"/>
                          </a:solidFill>
                          <a:latin typeface="Arial"/>
                          <a:ea typeface="Arial"/>
                          <a:cs typeface="Arial"/>
                        </a:rPr>
                        <a:t>Supported, period-specific schedules</a:t>
                      </a:r>
                    </a:p>
                  </a:txBody>
                  <a:tcPr marL="91440" marR="91440" marT="45720" marB="45720">
                    <a:solidFill>
                      <a:srgbClr val="FFFFFF"/>
                    </a:solidFill>
                  </a:tcPr>
                </a:tc>
              </a:tr>
              <a:tr h="738188">
                <a:tc>
                  <a:txBody>
                    <a:bodyPr/>
                    <a:lstStyle/>
                    <a:p>
                      <a:r>
                        <a:rPr sz="1575" b="0">
                          <a:solidFill>
                            <a:srgbClr val="0F172A"/>
                          </a:solidFill>
                          <a:latin typeface="Arial"/>
                          <a:ea typeface="Arial"/>
                          <a:cs typeface="Arial"/>
                        </a:rPr>
                        <a:t>Days 61–90</a:t>
                      </a:r>
                    </a:p>
                  </a:txBody>
                  <a:tcPr marL="91440" marR="91440" marT="45720" marB="45720">
                    <a:solidFill>
                      <a:srgbClr val="F3F5F7"/>
                    </a:solidFill>
                  </a:tcPr>
                </a:tc>
                <a:tc>
                  <a:txBody>
                    <a:bodyPr/>
                    <a:lstStyle/>
                    <a:p>
                      <a:r>
                        <a:rPr sz="1575" b="0">
                          <a:solidFill>
                            <a:srgbClr val="0F172A"/>
                          </a:solidFill>
                          <a:latin typeface="Arial"/>
                          <a:ea typeface="Arial"/>
                          <a:cs typeface="Arial"/>
                        </a:rPr>
                        <a:t>Buyer Q&amp;A and controlled release</a:t>
                      </a:r>
                    </a:p>
                  </a:txBody>
                  <a:tcPr marL="91440" marR="91440" marT="45720" marB="45720">
                    <a:solidFill>
                      <a:srgbClr val="F3F5F7"/>
                    </a:solidFill>
                  </a:tcPr>
                </a:tc>
                <a:tc>
                  <a:txBody>
                    <a:bodyPr/>
                    <a:lstStyle/>
                    <a:p>
                      <a:r>
                        <a:rPr sz="1575" b="0">
                          <a:solidFill>
                            <a:srgbClr val="0F172A"/>
                          </a:solidFill>
                          <a:latin typeface="Arial"/>
                          <a:ea typeface="Arial"/>
                          <a:cs typeface="Arial"/>
                        </a:rPr>
                        <a:t>Adviser / Practitioner</a:t>
                      </a:r>
                    </a:p>
                  </a:txBody>
                  <a:tcPr marL="91440" marR="91440" marT="45720" marB="45720">
                    <a:solidFill>
                      <a:srgbClr val="F3F5F7"/>
                    </a:solidFill>
                  </a:tcPr>
                </a:tc>
                <a:tc>
                  <a:txBody>
                    <a:bodyPr/>
                    <a:lstStyle/>
                    <a:p>
                      <a:r>
                        <a:rPr sz="1575" b="0">
                          <a:solidFill>
                            <a:srgbClr val="0F172A"/>
                          </a:solidFill>
                          <a:latin typeface="Arial"/>
                          <a:ea typeface="Arial"/>
                          <a:cs typeface="Arial"/>
                        </a:rPr>
                        <a:t>Reconciled pack and recorded sign-off</a:t>
                      </a:r>
                    </a:p>
                  </a:txBody>
                  <a:tcPr marL="91440" marR="91440" marT="45720" marB="45720">
                    <a:solidFill>
                      <a:srgbClr val="F3F5F7"/>
                    </a:solidFill>
                  </a:tcPr>
                </a:tc>
              </a:tr>
            </a:tbl>
          </a:graphicData>
        </a:graphic>
      </p:graphicFrame>
      <p:sp>
        <p:nvSpPr>
          <p:cNvPr id="9" name="">
            <a:extLst xmlns:a="http://schemas.openxmlformats.org/drawingml/2006/main">
              <a:ext uri="{FF2B5EF4-FFF2-40B4-BE49-F238E27FC236}">
                <a16:creationId xmlns:a16="http://schemas.microsoft.com/office/drawing/2014/main" id="{30BA9734-ADCE-4884-B55E-3E7777F73DEC}"/>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Proposed timetable and responsibilities. Management has not adopted this plan through this revision.</a:t>
            </a:r>
          </a:p>
        </p:txBody>
      </p:sp>
    </p:spTree>
    <p:extLst>
      <p:ext uri="{BB962C8B-B14F-4D97-AF65-F5344CB8AC3E}">
        <p14:creationId xmlns:p14="http://schemas.microsoft.com/office/powerpoint/2010/main" val="146801454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AA25B31-F3B8-413D-99BD-0BD58DF12897}"/>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C8A9BE29-A5CB-4E16-8893-5FF3A526B72E}"/>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DECISIONS &amp; NEXT STEPS</a:t>
            </a:r>
          </a:p>
        </p:txBody>
      </p:sp>
      <p:sp>
        <p:nvSpPr>
          <p:cNvPr id="3" name="">
            <a:extLst xmlns:a="http://schemas.openxmlformats.org/drawingml/2006/main">
              <a:ext uri="{FF2B5EF4-FFF2-40B4-BE49-F238E27FC236}">
                <a16:creationId xmlns:a16="http://schemas.microsoft.com/office/drawing/2014/main" id="{AF8FC130-210A-4D5A-B2A1-8FF4B77DCAF0}"/>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The next decision is readiness for a controlled adviser discussion</a:t>
            </a:r>
          </a:p>
        </p:txBody>
      </p:sp>
      <p:sp>
        <p:nvSpPr>
          <p:cNvPr id="4" name="">
            <a:extLst xmlns:a="http://schemas.openxmlformats.org/drawingml/2006/main">
              <a:ext uri="{FF2B5EF4-FFF2-40B4-BE49-F238E27FC236}">
                <a16:creationId xmlns:a16="http://schemas.microsoft.com/office/drawing/2014/main" id="{750EEA58-3B25-40AE-AFF8-1D9442E4406C}"/>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6671858A-7091-415B-9F71-B9F2576A6233}"/>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7D7736BE-37B4-4F7B-8543-BDACBD39C4D7}"/>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191C34CE-4633-49B8-BD46-1E8469EF733E}"/>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15</a:t>
            </a:r>
          </a:p>
        </p:txBody>
      </p:sp>
      <p:sp>
        <p:nvSpPr>
          <p:cNvPr id="8" name="">
            <a:extLst xmlns:a="http://schemas.openxmlformats.org/drawingml/2006/main">
              <a:ext uri="{FF2B5EF4-FFF2-40B4-BE49-F238E27FC236}">
                <a16:creationId xmlns:a16="http://schemas.microsoft.com/office/drawing/2014/main" id="{1D352FA8-58DA-4213-8D47-1A2E4D98F0C8}"/>
              </a:ext>
            </a:extLst>
          </p:cNvPr>
          <p:cNvSpPr>
            <a:spLocks xmlns:a="http://schemas.openxmlformats.org/drawingml/2006/main" noGrp="1"/>
          </p:cNvSpPr>
          <p:nvPr/>
        </p:nvSpPr>
        <p:spPr>
          <a:xfrm xmlns:a="http://schemas.openxmlformats.org/drawingml/2006/main">
            <a:off x="533400" y="180975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Suitable now</a:t>
            </a:r>
          </a:p>
        </p:txBody>
      </p:sp>
      <p:sp>
        <p:nvSpPr>
          <p:cNvPr id="9" name="">
            <a:extLst xmlns:a="http://schemas.openxmlformats.org/drawingml/2006/main">
              <a:ext uri="{FF2B5EF4-FFF2-40B4-BE49-F238E27FC236}">
                <a16:creationId xmlns:a16="http://schemas.microsoft.com/office/drawing/2014/main" id="{832364B3-16FD-43B4-A518-9F42164387BA}"/>
              </a:ext>
            </a:extLst>
          </p:cNvPr>
          <p:cNvSpPr>
            <a:spLocks xmlns:a="http://schemas.openxmlformats.org/drawingml/2006/main" noGrp="1"/>
          </p:cNvSpPr>
          <p:nvPr/>
        </p:nvSpPr>
        <p:spPr>
          <a:xfrm xmlns:a="http://schemas.openxmlformats.org/drawingml/2006/main">
            <a:off x="533400" y="224790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Use the anonymised demonstration to explain the analytical approach, customer risks and proposed diligence process.</a:t>
            </a:r>
          </a:p>
        </p:txBody>
      </p:sp>
      <p:sp>
        <p:nvSpPr>
          <p:cNvPr id="10" name="">
            <a:extLst xmlns:a="http://schemas.openxmlformats.org/drawingml/2006/main">
              <a:ext uri="{FF2B5EF4-FFF2-40B4-BE49-F238E27FC236}">
                <a16:creationId xmlns:a16="http://schemas.microsoft.com/office/drawing/2014/main" id="{E50B8CDA-EC96-4CEC-BBA2-7C8DF2278A26}"/>
              </a:ext>
            </a:extLst>
          </p:cNvPr>
          <p:cNvSpPr>
            <a:spLocks xmlns:a="http://schemas.openxmlformats.org/drawingml/2006/main" noGrp="1"/>
          </p:cNvSpPr>
          <p:nvPr/>
        </p:nvSpPr>
        <p:spPr>
          <a:xfrm xmlns:a="http://schemas.openxmlformats.org/drawingml/2006/main">
            <a:off x="6362700" y="1809750"/>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Required before client circulation</a:t>
            </a:r>
          </a:p>
        </p:txBody>
      </p:sp>
      <p:sp>
        <p:nvSpPr>
          <p:cNvPr id="11" name="">
            <a:extLst xmlns:a="http://schemas.openxmlformats.org/drawingml/2006/main">
              <a:ext uri="{FF2B5EF4-FFF2-40B4-BE49-F238E27FC236}">
                <a16:creationId xmlns:a16="http://schemas.microsoft.com/office/drawing/2014/main" id="{070957D0-688B-465E-8B16-F804C2B71F4B}"/>
              </a:ext>
            </a:extLst>
          </p:cNvPr>
          <p:cNvSpPr>
            <a:spLocks xmlns:a="http://schemas.openxmlformats.org/drawingml/2006/main" noGrp="1"/>
          </p:cNvSpPr>
          <p:nvPr/>
        </p:nvSpPr>
        <p:spPr>
          <a:xfrm xmlns:a="http://schemas.openxmlformats.org/drawingml/2006/main">
            <a:off x="6362700" y="2247900"/>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Reconcile conflicting metrics and approval records. Confirm data classification and approve this revision explicitly.</a:t>
            </a:r>
          </a:p>
        </p:txBody>
      </p:sp>
      <p:sp>
        <p:nvSpPr>
          <p:cNvPr id="12" name="">
            <a:extLst xmlns:a="http://schemas.openxmlformats.org/drawingml/2006/main">
              <a:ext uri="{FF2B5EF4-FFF2-40B4-BE49-F238E27FC236}">
                <a16:creationId xmlns:a16="http://schemas.microsoft.com/office/drawing/2014/main" id="{505279A8-1A39-4719-B5CA-4AD16F941675}"/>
              </a:ext>
            </a:extLst>
          </p:cNvPr>
          <p:cNvSpPr>
            <a:spLocks xmlns:a="http://schemas.openxmlformats.org/drawingml/2006/main" noGrp="1"/>
          </p:cNvSpPr>
          <p:nvPr/>
        </p:nvSpPr>
        <p:spPr>
          <a:xfrm xmlns:a="http://schemas.openxmlformats.org/drawingml/2006/main">
            <a:off x="533400" y="378142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Required before buyer underwriting</a:t>
            </a:r>
          </a:p>
        </p:txBody>
      </p:sp>
      <p:sp>
        <p:nvSpPr>
          <p:cNvPr id="13" name="">
            <a:extLst xmlns:a="http://schemas.openxmlformats.org/drawingml/2006/main">
              <a:ext uri="{FF2B5EF4-FFF2-40B4-BE49-F238E27FC236}">
                <a16:creationId xmlns:a16="http://schemas.microsoft.com/office/drawing/2014/main" id="{6CC3CF13-7C31-4B97-A0F6-184B9E572174}"/>
              </a:ext>
            </a:extLst>
          </p:cNvPr>
          <p:cNvSpPr>
            <a:spLocks xmlns:a="http://schemas.openxmlformats.org/drawingml/2006/main" noGrp="1"/>
          </p:cNvSpPr>
          <p:nvPr/>
        </p:nvSpPr>
        <p:spPr>
          <a:xfrm xmlns:a="http://schemas.openxmlformats.org/drawingml/2006/main">
            <a:off x="533400" y="421957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Complete contract, margin, earnings and working-capital evidence. Agree normalisation and scenario assumptions.</a:t>
            </a:r>
          </a:p>
        </p:txBody>
      </p:sp>
      <p:sp>
        <p:nvSpPr>
          <p:cNvPr id="14" name="">
            <a:extLst xmlns:a="http://schemas.openxmlformats.org/drawingml/2006/main">
              <a:ext uri="{FF2B5EF4-FFF2-40B4-BE49-F238E27FC236}">
                <a16:creationId xmlns:a16="http://schemas.microsoft.com/office/drawing/2014/main" id="{1005F92C-D8CF-4CF7-BB27-71EA1841B3CB}"/>
              </a:ext>
            </a:extLst>
          </p:cNvPr>
          <p:cNvSpPr>
            <a:spLocks xmlns:a="http://schemas.openxmlformats.org/drawingml/2006/main" noGrp="1"/>
          </p:cNvSpPr>
          <p:nvPr/>
        </p:nvSpPr>
        <p:spPr>
          <a:xfrm xmlns:a="http://schemas.openxmlformats.org/drawingml/2006/main">
            <a:off x="6362700" y="3781425"/>
            <a:ext cx="5095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E3A8A"/>
                </a:solidFill>
                <a:latin typeface="Arial"/>
                <a:ea typeface="Arial"/>
                <a:cs typeface="Arial"/>
              </a:defRPr>
            </a:pPr>
            <a:r>
              <a:rPr sz="1725" b="1">
                <a:solidFill>
                  <a:srgbClr val="1E3A8A"/>
                </a:solidFill>
                <a:latin typeface="Arial"/>
                <a:ea typeface="Arial"/>
                <a:cs typeface="Arial"/>
              </a:rPr>
              <a:t>Suggested adviser agenda</a:t>
            </a:r>
          </a:p>
        </p:txBody>
      </p:sp>
      <p:sp>
        <p:nvSpPr>
          <p:cNvPr id="15" name="">
            <a:extLst xmlns:a="http://schemas.openxmlformats.org/drawingml/2006/main">
              <a:ext uri="{FF2B5EF4-FFF2-40B4-BE49-F238E27FC236}">
                <a16:creationId xmlns:a16="http://schemas.microsoft.com/office/drawing/2014/main" id="{90C5A36E-CC7D-491E-9422-6DD41B0EAE42}"/>
              </a:ext>
            </a:extLst>
          </p:cNvPr>
          <p:cNvSpPr>
            <a:spLocks xmlns:a="http://schemas.openxmlformats.org/drawingml/2006/main" noGrp="1"/>
          </p:cNvSpPr>
          <p:nvPr/>
        </p:nvSpPr>
        <p:spPr>
          <a:xfrm xmlns:a="http://schemas.openxmlformats.org/drawingml/2006/main">
            <a:off x="6362700" y="4219575"/>
            <a:ext cx="50958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F172A"/>
                </a:solidFill>
                <a:latin typeface="Arial"/>
                <a:ea typeface="Arial"/>
                <a:cs typeface="Arial"/>
              </a:defRPr>
            </a:pPr>
            <a:r>
              <a:rPr sz="1800" b="0">
                <a:solidFill>
                  <a:srgbClr val="0F172A"/>
                </a:solidFill>
                <a:latin typeface="Arial"/>
                <a:ea typeface="Arial"/>
                <a:cs typeface="Arial"/>
              </a:rPr>
              <a:t>Discuss which evidence a broker would need, how the pack supports a sale process, and the next preparation priorities.</a:t>
            </a:r>
          </a:p>
        </p:txBody>
      </p:sp>
    </p:spTree>
    <p:extLst>
      <p:ext uri="{BB962C8B-B14F-4D97-AF65-F5344CB8AC3E}">
        <p14:creationId xmlns:p14="http://schemas.microsoft.com/office/powerpoint/2010/main" val="199734191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ABA4DC4-91E0-486D-B670-8E9B88E411B8}"/>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A569AEDB-D59C-4C86-A68B-132B47EA685C}"/>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DEMONSTRATION GUIDE</a:t>
            </a:r>
          </a:p>
        </p:txBody>
      </p:sp>
      <p:sp>
        <p:nvSpPr>
          <p:cNvPr id="3" name="">
            <a:extLst xmlns:a="http://schemas.openxmlformats.org/drawingml/2006/main">
              <a:ext uri="{FF2B5EF4-FFF2-40B4-BE49-F238E27FC236}">
                <a16:creationId xmlns:a16="http://schemas.microsoft.com/office/drawing/2014/main" id="{5A452697-F63B-405B-8CF3-6BB8AE9FAF67}"/>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A separate demo path keeps the presentation focused</a:t>
            </a:r>
          </a:p>
        </p:txBody>
      </p:sp>
      <p:sp>
        <p:nvSpPr>
          <p:cNvPr id="4" name="">
            <a:extLst xmlns:a="http://schemas.openxmlformats.org/drawingml/2006/main">
              <a:ext uri="{FF2B5EF4-FFF2-40B4-BE49-F238E27FC236}">
                <a16:creationId xmlns:a16="http://schemas.microsoft.com/office/drawing/2014/main" id="{4B05DAAE-7BEE-4CD9-ACE0-990C035681DE}"/>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A52ADA4A-12E3-449A-9A26-6E2899335D37}"/>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E30D2F85-7C2F-4A03-956D-314289F917BA}"/>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B10D8C55-A786-4D70-8AFB-2C9EB4609A7F}"/>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16</a:t>
            </a:r>
          </a:p>
        </p:txBody>
      </p:sp>
      <p:graphicFrame>
        <p:nvGraphicFramePr>
          <p:cNvPr id="16" name=""/>
          <p:cNvGraphicFramePr/>
          <p:nvPr/>
        </p:nvGraphicFramePr>
        <p:xfrm>
          <a:off xmlns:a="http://schemas.openxmlformats.org/drawingml/2006/main" x="533400" y="1762125"/>
          <a:ext xmlns:a="http://schemas.openxmlformats.org/drawingml/2006/main" cx="11125200" cy="3381375"/>
        </p:xfrm>
        <a:graphic xmlns:a="http://schemas.openxmlformats.org/drawingml/2006/main">
          <a:graphicData uri="http://schemas.openxmlformats.org/drawingml/2006/table">
            <a:tbl>
              <a:tblPr/>
              <a:tblGrid>
                <a:gridCol w="1619250"/>
                <a:gridCol w="4572000"/>
                <a:gridCol w="4933950"/>
              </a:tblGrid>
              <a:tr h="563563">
                <a:tc>
                  <a:txBody>
                    <a:bodyPr/>
                    <a:lstStyle/>
                    <a:p>
                      <a:r>
                        <a:rPr sz="1575" b="1">
                          <a:solidFill>
                            <a:srgbClr val="FFFFFF"/>
                          </a:solidFill>
                          <a:latin typeface="Arial"/>
                          <a:ea typeface="Arial"/>
                          <a:cs typeface="Arial"/>
                        </a:rPr>
                        <a:t>Stage</a:t>
                      </a:r>
                    </a:p>
                  </a:txBody>
                  <a:tcPr marL="91440" marR="91440" marT="45720" marB="45720">
                    <a:solidFill>
                      <a:srgbClr val="0F172A"/>
                    </a:solidFill>
                  </a:tcPr>
                </a:tc>
                <a:tc>
                  <a:txBody>
                    <a:bodyPr/>
                    <a:lstStyle/>
                    <a:p>
                      <a:r>
                        <a:rPr sz="1575" b="1">
                          <a:solidFill>
                            <a:srgbClr val="FFFFFF"/>
                          </a:solidFill>
                          <a:latin typeface="Arial"/>
                          <a:ea typeface="Arial"/>
                          <a:cs typeface="Arial"/>
                        </a:rPr>
                        <a:t>Presenter action</a:t>
                      </a:r>
                    </a:p>
                  </a:txBody>
                  <a:tcPr marL="91440" marR="91440" marT="45720" marB="45720">
                    <a:solidFill>
                      <a:srgbClr val="0F172A"/>
                    </a:solidFill>
                  </a:tcPr>
                </a:tc>
                <a:tc>
                  <a:txBody>
                    <a:bodyPr/>
                    <a:lstStyle/>
                    <a:p>
                      <a:r>
                        <a:rPr sz="1575" b="1">
                          <a:solidFill>
                            <a:srgbClr val="FFFFFF"/>
                          </a:solidFill>
                          <a:latin typeface="Arial"/>
                          <a:ea typeface="Arial"/>
                          <a:cs typeface="Arial"/>
                        </a:rPr>
                        <a:t>Control</a:t>
                      </a:r>
                    </a:p>
                  </a:txBody>
                  <a:tcPr marL="91440" marR="91440" marT="45720" marB="45720">
                    <a:solidFill>
                      <a:srgbClr val="0F172A"/>
                    </a:solidFill>
                  </a:tcPr>
                </a:tc>
              </a:tr>
              <a:tr h="563563">
                <a:tc>
                  <a:txBody>
                    <a:bodyPr/>
                    <a:lstStyle/>
                    <a:p>
                      <a:r>
                        <a:rPr sz="1575" b="0">
                          <a:solidFill>
                            <a:srgbClr val="0F172A"/>
                          </a:solidFill>
                          <a:latin typeface="Arial"/>
                          <a:ea typeface="Arial"/>
                          <a:cs typeface="Arial"/>
                        </a:rPr>
                        <a:t>1. Client login</a:t>
                      </a:r>
                    </a:p>
                  </a:txBody>
                  <a:tcPr marL="91440" marR="91440" marT="45720" marB="45720">
                    <a:solidFill>
                      <a:srgbClr val="F3F5F7"/>
                    </a:solidFill>
                  </a:tcPr>
                </a:tc>
                <a:tc>
                  <a:txBody>
                    <a:bodyPr/>
                    <a:lstStyle/>
                    <a:p>
                      <a:r>
                        <a:rPr sz="1575" b="0">
                          <a:solidFill>
                            <a:srgbClr val="0F172A"/>
                          </a:solidFill>
                          <a:latin typeface="Arial"/>
                          <a:ea typeface="Arial"/>
                          <a:cs typeface="Arial"/>
                        </a:rPr>
                        <a:t>Use the adviser’s individual account</a:t>
                      </a:r>
                    </a:p>
                  </a:txBody>
                  <a:tcPr marL="91440" marR="91440" marT="45720" marB="45720">
                    <a:solidFill>
                      <a:srgbClr val="F3F5F7"/>
                    </a:solidFill>
                  </a:tcPr>
                </a:tc>
                <a:tc>
                  <a:txBody>
                    <a:bodyPr/>
                    <a:lstStyle/>
                    <a:p>
                      <a:r>
                        <a:rPr sz="1575" b="0">
                          <a:solidFill>
                            <a:srgbClr val="0F172A"/>
                          </a:solidFill>
                          <a:latin typeface="Arial"/>
                          <a:ea typeface="Arial"/>
                          <a:cs typeface="Arial"/>
                        </a:rPr>
                        <a:t>Demo-only access, no administrator credentials</a:t>
                      </a:r>
                    </a:p>
                  </a:txBody>
                  <a:tcPr marL="91440" marR="91440" marT="45720" marB="45720">
                    <a:solidFill>
                      <a:srgbClr val="F3F5F7"/>
                    </a:solidFill>
                  </a:tcPr>
                </a:tc>
              </a:tr>
              <a:tr h="563563">
                <a:tc>
                  <a:txBody>
                    <a:bodyPr/>
                    <a:lstStyle/>
                    <a:p>
                      <a:r>
                        <a:rPr sz="1575" b="0">
                          <a:solidFill>
                            <a:srgbClr val="0F172A"/>
                          </a:solidFill>
                          <a:latin typeface="Arial"/>
                          <a:ea typeface="Arial"/>
                          <a:cs typeface="Arial"/>
                        </a:rPr>
                        <a:t>2. Executive summary</a:t>
                      </a:r>
                    </a:p>
                  </a:txBody>
                  <a:tcPr marL="91440" marR="91440" marT="45720" marB="45720">
                    <a:solidFill>
                      <a:srgbClr val="FFFFFF"/>
                    </a:solidFill>
                  </a:tcPr>
                </a:tc>
                <a:tc>
                  <a:txBody>
                    <a:bodyPr/>
                    <a:lstStyle/>
                    <a:p>
                      <a:r>
                        <a:rPr sz="1575" b="0">
                          <a:solidFill>
                            <a:srgbClr val="0F172A"/>
                          </a:solidFill>
                          <a:latin typeface="Arial"/>
                          <a:ea typeface="Arial"/>
                          <a:cs typeface="Arial"/>
                        </a:rPr>
                        <a:t>Start with the thesis and revenue charts</a:t>
                      </a:r>
                    </a:p>
                  </a:txBody>
                  <a:tcPr marL="91440" marR="91440" marT="45720" marB="45720">
                    <a:solidFill>
                      <a:srgbClr val="FFFFFF"/>
                    </a:solidFill>
                  </a:tcPr>
                </a:tc>
                <a:tc>
                  <a:txBody>
                    <a:bodyPr/>
                    <a:lstStyle/>
                    <a:p>
                      <a:r>
                        <a:rPr sz="1575" b="0">
                          <a:solidFill>
                            <a:srgbClr val="0F172A"/>
                          </a:solidFill>
                          <a:latin typeface="Arial"/>
                          <a:ea typeface="Arial"/>
                          <a:cs typeface="Arial"/>
                        </a:rPr>
                        <a:t>Visible fictitious / anonymised data notice</a:t>
                      </a:r>
                    </a:p>
                  </a:txBody>
                  <a:tcPr marL="91440" marR="91440" marT="45720" marB="45720">
                    <a:solidFill>
                      <a:srgbClr val="FFFFFF"/>
                    </a:solidFill>
                  </a:tcPr>
                </a:tc>
              </a:tr>
              <a:tr h="563563">
                <a:tc>
                  <a:txBody>
                    <a:bodyPr/>
                    <a:lstStyle/>
                    <a:p>
                      <a:r>
                        <a:rPr sz="1575" b="0">
                          <a:solidFill>
                            <a:srgbClr val="0F172A"/>
                          </a:solidFill>
                          <a:latin typeface="Arial"/>
                          <a:ea typeface="Arial"/>
                          <a:cs typeface="Arial"/>
                        </a:rPr>
                        <a:t>3. Buyer perspective</a:t>
                      </a:r>
                    </a:p>
                  </a:txBody>
                  <a:tcPr marL="91440" marR="91440" marT="45720" marB="45720">
                    <a:solidFill>
                      <a:srgbClr val="F3F5F7"/>
                    </a:solidFill>
                  </a:tcPr>
                </a:tc>
                <a:tc>
                  <a:txBody>
                    <a:bodyPr/>
                    <a:lstStyle/>
                    <a:p>
                      <a:r>
                        <a:rPr sz="1575" b="0">
                          <a:solidFill>
                            <a:srgbClr val="0F172A"/>
                          </a:solidFill>
                          <a:latin typeface="Arial"/>
                          <a:ea typeface="Arial"/>
                          <a:cs typeface="Arial"/>
                        </a:rPr>
                        <a:t>Review concentration and open questions</a:t>
                      </a:r>
                    </a:p>
                  </a:txBody>
                  <a:tcPr marL="91440" marR="91440" marT="45720" marB="45720">
                    <a:solidFill>
                      <a:srgbClr val="F3F5F7"/>
                    </a:solidFill>
                  </a:tcPr>
                </a:tc>
                <a:tc>
                  <a:txBody>
                    <a:bodyPr/>
                    <a:lstStyle/>
                    <a:p>
                      <a:r>
                        <a:rPr sz="1575" b="0">
                          <a:solidFill>
                            <a:srgbClr val="0F172A"/>
                          </a:solidFill>
                          <a:latin typeface="Arial"/>
                          <a:ea typeface="Arial"/>
                          <a:cs typeface="Arial"/>
                        </a:rPr>
                        <a:t>Separate facts from interpretation</a:t>
                      </a:r>
                    </a:p>
                  </a:txBody>
                  <a:tcPr marL="91440" marR="91440" marT="45720" marB="45720">
                    <a:solidFill>
                      <a:srgbClr val="F3F5F7"/>
                    </a:solidFill>
                  </a:tcPr>
                </a:tc>
              </a:tr>
              <a:tr h="563563">
                <a:tc>
                  <a:txBody>
                    <a:bodyPr/>
                    <a:lstStyle/>
                    <a:p>
                      <a:r>
                        <a:rPr sz="1575" b="0">
                          <a:solidFill>
                            <a:srgbClr val="0F172A"/>
                          </a:solidFill>
                          <a:latin typeface="Arial"/>
                          <a:ea typeface="Arial"/>
                          <a:cs typeface="Arial"/>
                        </a:rPr>
                        <a:t>4. Editable presentation</a:t>
                      </a:r>
                    </a:p>
                  </a:txBody>
                  <a:tcPr marL="91440" marR="91440" marT="45720" marB="45720">
                    <a:solidFill>
                      <a:srgbClr val="FFFFFF"/>
                    </a:solidFill>
                  </a:tcPr>
                </a:tc>
                <a:tc>
                  <a:txBody>
                    <a:bodyPr/>
                    <a:lstStyle/>
                    <a:p>
                      <a:r>
                        <a:rPr sz="1575" b="0">
                          <a:solidFill>
                            <a:srgbClr val="0F172A"/>
                          </a:solidFill>
                          <a:latin typeface="Arial"/>
                          <a:ea typeface="Arial"/>
                          <a:cs typeface="Arial"/>
                        </a:rPr>
                        <a:t>Download this revision</a:t>
                      </a:r>
                    </a:p>
                  </a:txBody>
                  <a:tcPr marL="91440" marR="91440" marT="45720" marB="45720">
                    <a:solidFill>
                      <a:srgbClr val="FFFFFF"/>
                    </a:solidFill>
                  </a:tcPr>
                </a:tc>
                <a:tc>
                  <a:txBody>
                    <a:bodyPr/>
                    <a:lstStyle/>
                    <a:p>
                      <a:r>
                        <a:rPr sz="1575" b="0">
                          <a:solidFill>
                            <a:srgbClr val="0F172A"/>
                          </a:solidFill>
                          <a:latin typeface="Arial"/>
                          <a:ea typeface="Arial"/>
                          <a:cs typeface="Arial"/>
                        </a:rPr>
                        <a:t>Draft status and source notes remain visible</a:t>
                      </a:r>
                    </a:p>
                  </a:txBody>
                  <a:tcPr marL="91440" marR="91440" marT="45720" marB="45720">
                    <a:solidFill>
                      <a:srgbClr val="FFFFFF"/>
                    </a:solidFill>
                  </a:tcPr>
                </a:tc>
              </a:tr>
              <a:tr h="563563">
                <a:tc>
                  <a:txBody>
                    <a:bodyPr/>
                    <a:lstStyle/>
                    <a:p>
                      <a:r>
                        <a:rPr sz="1575" b="0">
                          <a:solidFill>
                            <a:srgbClr val="0F172A"/>
                          </a:solidFill>
                          <a:latin typeface="Arial"/>
                          <a:ea typeface="Arial"/>
                          <a:cs typeface="Arial"/>
                        </a:rPr>
                        <a:t>5. Follow-up</a:t>
                      </a:r>
                    </a:p>
                  </a:txBody>
                  <a:tcPr marL="91440" marR="91440" marT="45720" marB="45720">
                    <a:solidFill>
                      <a:srgbClr val="F3F5F7"/>
                    </a:solidFill>
                  </a:tcPr>
                </a:tc>
                <a:tc>
                  <a:txBody>
                    <a:bodyPr/>
                    <a:lstStyle/>
                    <a:p>
                      <a:r>
                        <a:rPr sz="1575" b="0">
                          <a:solidFill>
                            <a:srgbClr val="0F172A"/>
                          </a:solidFill>
                          <a:latin typeface="Arial"/>
                          <a:ea typeface="Arial"/>
                          <a:cs typeface="Arial"/>
                        </a:rPr>
                        <a:t>Agree evidence needs and next steps</a:t>
                      </a:r>
                    </a:p>
                  </a:txBody>
                  <a:tcPr marL="91440" marR="91440" marT="45720" marB="45720">
                    <a:solidFill>
                      <a:srgbClr val="F3F5F7"/>
                    </a:solidFill>
                  </a:tcPr>
                </a:tc>
                <a:tc>
                  <a:txBody>
                    <a:bodyPr/>
                    <a:lstStyle/>
                    <a:p>
                      <a:r>
                        <a:rPr sz="1575" b="0">
                          <a:solidFill>
                            <a:srgbClr val="0F172A"/>
                          </a:solidFill>
                          <a:latin typeface="Arial"/>
                          <a:ea typeface="Arial"/>
                          <a:cs typeface="Arial"/>
                        </a:rPr>
                        <a:t>No client upload or raw-data export in demo</a:t>
                      </a:r>
                    </a:p>
                  </a:txBody>
                  <a:tcPr marL="91440" marR="91440" marT="45720" marB="45720">
                    <a:solidFill>
                      <a:srgbClr val="F3F5F7"/>
                    </a:solidFill>
                  </a:tcPr>
                </a:tc>
              </a:tr>
            </a:tbl>
          </a:graphicData>
        </a:graphic>
      </p:graphicFrame>
    </p:spTree>
    <p:extLst>
      <p:ext uri="{BB962C8B-B14F-4D97-AF65-F5344CB8AC3E}">
        <p14:creationId xmlns:p14="http://schemas.microsoft.com/office/powerpoint/2010/main" val="31524617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DC72889-30BF-41F6-B4B5-B38FA4BA5809}"/>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B418D1ED-9182-4981-B2CC-AE35E2B5685D}"/>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2562755B-3718-4D0E-B974-C091EC21D6D4}"/>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Historical financial schedule</a:t>
            </a:r>
          </a:p>
        </p:txBody>
      </p:sp>
      <p:sp>
        <p:nvSpPr>
          <p:cNvPr id="4" name="">
            <a:extLst xmlns:a="http://schemas.openxmlformats.org/drawingml/2006/main">
              <a:ext uri="{FF2B5EF4-FFF2-40B4-BE49-F238E27FC236}">
                <a16:creationId xmlns:a16="http://schemas.microsoft.com/office/drawing/2014/main" id="{C4100230-20BF-4CC2-A92D-EEAC4BBC105A}"/>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A1. Annual revenue and active customer counts match EVID-REV-TOTAL-FY22–FY26. Derived metrics retained as source values.</a:t>
            </a:r>
          </a:p>
        </p:txBody>
      </p:sp>
      <p:sp>
        <p:nvSpPr>
          <p:cNvPr id="5" name="">
            <a:extLst xmlns:a="http://schemas.openxmlformats.org/drawingml/2006/main">
              <a:ext uri="{FF2B5EF4-FFF2-40B4-BE49-F238E27FC236}">
                <a16:creationId xmlns:a16="http://schemas.microsoft.com/office/drawing/2014/main" id="{C08F6B4C-CD64-4A8B-9886-6A427F62BA10}"/>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6E20BE77-996C-45EA-9E1A-AD1FBA2E8CF1}"/>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EA958453-109D-46E1-8427-D74D73A70D4C}"/>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17</a:t>
            </a:r>
          </a:p>
        </p:txBody>
      </p:sp>
      <p:graphicFrame>
        <p:nvGraphicFramePr>
          <p:cNvPr id="17" name=""/>
          <p:cNvGraphicFramePr/>
          <p:nvPr/>
        </p:nvGraphicFramePr>
        <p:xfrm>
          <a:off xmlns:a="http://schemas.openxmlformats.org/drawingml/2006/main" x="533400" y="1762125"/>
          <a:ext xmlns:a="http://schemas.openxmlformats.org/drawingml/2006/main" cx="11125200" cy="3333750"/>
        </p:xfrm>
        <a:graphic xmlns:a="http://schemas.openxmlformats.org/drawingml/2006/main">
          <a:graphicData uri="http://schemas.openxmlformats.org/drawingml/2006/table">
            <a:tbl>
              <a:tblPr/>
              <a:tblGrid>
                <a:gridCol w="857250"/>
                <a:gridCol w="1809750"/>
                <a:gridCol w="1809750"/>
                <a:gridCol w="1809750"/>
                <a:gridCol w="1333500"/>
                <a:gridCol w="1143000"/>
                <a:gridCol w="2362200"/>
              </a:tblGrid>
              <a:tr h="555625">
                <a:tc>
                  <a:txBody>
                    <a:bodyPr/>
                    <a:lstStyle/>
                    <a:p>
                      <a:r>
                        <a:rPr sz="1275" b="1">
                          <a:solidFill>
                            <a:srgbClr val="FFFFFF"/>
                          </a:solidFill>
                          <a:latin typeface="Arial"/>
                          <a:ea typeface="Arial"/>
                          <a:cs typeface="Arial"/>
                        </a:rPr>
                        <a:t>FY</a:t>
                      </a:r>
                    </a:p>
                  </a:txBody>
                  <a:tcPr marL="91440" marR="91440" marT="45720" marB="45720">
                    <a:solidFill>
                      <a:srgbClr val="0F172A"/>
                    </a:solidFill>
                  </a:tcPr>
                </a:tc>
                <a:tc>
                  <a:txBody>
                    <a:bodyPr/>
                    <a:lstStyle/>
                    <a:p>
                      <a:r>
                        <a:rPr sz="1275" b="1">
                          <a:solidFill>
                            <a:srgbClr val="FFFFFF"/>
                          </a:solidFill>
                          <a:latin typeface="Arial"/>
                          <a:ea typeface="Arial"/>
                          <a:cs typeface="Arial"/>
                        </a:rPr>
                        <a:t>Gross Revenue ($)</a:t>
                      </a:r>
                    </a:p>
                  </a:txBody>
                  <a:tcPr marL="91440" marR="91440" marT="45720" marB="45720">
                    <a:solidFill>
                      <a:srgbClr val="0F172A"/>
                    </a:solidFill>
                  </a:tcPr>
                </a:tc>
                <a:tc>
                  <a:txBody>
                    <a:bodyPr/>
                    <a:lstStyle/>
                    <a:p>
                      <a:r>
                        <a:rPr sz="1275" b="1">
                          <a:solidFill>
                            <a:srgbClr val="FFFFFF"/>
                          </a:solidFill>
                          <a:latin typeface="Arial"/>
                          <a:ea typeface="Arial"/>
                          <a:cs typeface="Arial"/>
                        </a:rPr>
                        <a:t>Net Revenue ($)</a:t>
                      </a:r>
                    </a:p>
                  </a:txBody>
                  <a:tcPr marL="91440" marR="91440" marT="45720" marB="45720">
                    <a:solidFill>
                      <a:srgbClr val="0F172A"/>
                    </a:solidFill>
                  </a:tcPr>
                </a:tc>
                <a:tc>
                  <a:txBody>
                    <a:bodyPr/>
                    <a:lstStyle/>
                    <a:p>
                      <a:r>
                        <a:rPr sz="1275" b="1">
                          <a:solidFill>
                            <a:srgbClr val="FFFFFF"/>
                          </a:solidFill>
                          <a:latin typeface="Arial"/>
                          <a:ea typeface="Arial"/>
                          <a:cs typeface="Arial"/>
                        </a:rPr>
                        <a:t>YoY Growth ($)</a:t>
                      </a:r>
                    </a:p>
                  </a:txBody>
                  <a:tcPr marL="91440" marR="91440" marT="45720" marB="45720">
                    <a:solidFill>
                      <a:srgbClr val="0F172A"/>
                    </a:solidFill>
                  </a:tcPr>
                </a:tc>
                <a:tc>
                  <a:txBody>
                    <a:bodyPr/>
                    <a:lstStyle/>
                    <a:p>
                      <a:r>
                        <a:rPr sz="1275" b="1">
                          <a:solidFill>
                            <a:srgbClr val="FFFFFF"/>
                          </a:solidFill>
                          <a:latin typeface="Arial"/>
                          <a:ea typeface="Arial"/>
                          <a:cs typeface="Arial"/>
                        </a:rPr>
                        <a:t>YoY Growth (%)</a:t>
                      </a:r>
                    </a:p>
                  </a:txBody>
                  <a:tcPr marL="91440" marR="91440" marT="45720" marB="45720">
                    <a:solidFill>
                      <a:srgbClr val="0F172A"/>
                    </a:solidFill>
                  </a:tcPr>
                </a:tc>
                <a:tc>
                  <a:txBody>
                    <a:bodyPr/>
                    <a:lstStyle/>
                    <a:p>
                      <a:r>
                        <a:rPr sz="1275" b="1">
                          <a:solidFill>
                            <a:srgbClr val="FFFFFF"/>
                          </a:solidFill>
                          <a:latin typeface="Arial"/>
                          <a:ea typeface="Arial"/>
                          <a:cs typeface="Arial"/>
                        </a:rPr>
                        <a:t>Active Clients</a:t>
                      </a:r>
                    </a:p>
                  </a:txBody>
                  <a:tcPr marL="91440" marR="91440" marT="45720" marB="45720">
                    <a:solidFill>
                      <a:srgbClr val="0F172A"/>
                    </a:solidFill>
                  </a:tcPr>
                </a:tc>
                <a:tc>
                  <a:txBody>
                    <a:bodyPr/>
                    <a:lstStyle/>
                    <a:p>
                      <a:r>
                        <a:rPr sz="1275" b="1">
                          <a:solidFill>
                            <a:srgbClr val="FFFFFF"/>
                          </a:solidFill>
                          <a:latin typeface="Arial"/>
                          <a:ea typeface="Arial"/>
                          <a:cs typeface="Arial"/>
                        </a:rPr>
                        <a:t>Avg Rev / Client</a:t>
                      </a:r>
                    </a:p>
                  </a:txBody>
                  <a:tcPr marL="91440" marR="91440" marT="45720" marB="45720">
                    <a:solidFill>
                      <a:srgbClr val="0F172A"/>
                    </a:solidFill>
                  </a:tcPr>
                </a:tc>
              </a:tr>
              <a:tr h="555625">
                <a:tc>
                  <a:txBody>
                    <a:bodyPr/>
                    <a:lstStyle/>
                    <a:p>
                      <a:r>
                        <a:rPr sz="1275" b="0">
                          <a:solidFill>
                            <a:srgbClr val="0F172A"/>
                          </a:solidFill>
                          <a:latin typeface="Arial"/>
                          <a:ea typeface="Arial"/>
                          <a:cs typeface="Arial"/>
                        </a:rPr>
                        <a:t>FY22</a:t>
                      </a:r>
                    </a:p>
                  </a:txBody>
                  <a:tcPr marL="91440" marR="91440" marT="45720" marB="45720">
                    <a:solidFill>
                      <a:srgbClr val="F3F5F7"/>
                    </a:solidFill>
                  </a:tcPr>
                </a:tc>
                <a:tc>
                  <a:txBody>
                    <a:bodyPr/>
                    <a:lstStyle/>
                    <a:p>
                      <a:r>
                        <a:rPr sz="1275" b="0">
                          <a:solidFill>
                            <a:srgbClr val="0F172A"/>
                          </a:solidFill>
                          <a:latin typeface="Arial"/>
                          <a:ea typeface="Arial"/>
                          <a:cs typeface="Arial"/>
                        </a:rPr>
                        <a:t>$1,091,157.84</a:t>
                      </a:r>
                    </a:p>
                  </a:txBody>
                  <a:tcPr marL="91440" marR="91440" marT="45720" marB="45720">
                    <a:solidFill>
                      <a:srgbClr val="F3F5F7"/>
                    </a:solidFill>
                  </a:tcPr>
                </a:tc>
                <a:tc>
                  <a:txBody>
                    <a:bodyPr/>
                    <a:lstStyle/>
                    <a:p>
                      <a:r>
                        <a:rPr sz="1275" b="0">
                          <a:solidFill>
                            <a:srgbClr val="0F172A"/>
                          </a:solidFill>
                          <a:latin typeface="Arial"/>
                          <a:ea typeface="Arial"/>
                          <a:cs typeface="Arial"/>
                        </a:rPr>
                        <a:t>$1,091,157.84</a:t>
                      </a:r>
                    </a:p>
                  </a:txBody>
                  <a:tcPr marL="91440" marR="91440" marT="45720" marB="45720">
                    <a:solidFill>
                      <a:srgbClr val="F3F5F7"/>
                    </a:solidFill>
                  </a:tcPr>
                </a:tc>
                <a:tc>
                  <a:txBody>
                    <a:bodyPr/>
                    <a:lstStyle/>
                    <a:p>
                      <a:r>
                        <a:rPr sz="1275" b="0">
                          <a:solidFill>
                            <a:srgbClr val="0F172A"/>
                          </a:solidFill>
                          <a:latin typeface="Arial"/>
                          <a:ea typeface="Arial"/>
                          <a:cs typeface="Arial"/>
                        </a:rPr>
                        <a:t>Baseline</a:t>
                      </a:r>
                    </a:p>
                  </a:txBody>
                  <a:tcPr marL="91440" marR="91440" marT="45720" marB="45720">
                    <a:solidFill>
                      <a:srgbClr val="F3F5F7"/>
                    </a:solidFill>
                  </a:tcPr>
                </a:tc>
                <a:tc>
                  <a:txBody>
                    <a:bodyPr/>
                    <a:lstStyle/>
                    <a:p>
                      <a:r>
                        <a:rPr sz="1275" b="0">
                          <a:solidFill>
                            <a:srgbClr val="0F172A"/>
                          </a:solidFill>
                          <a:latin typeface="Arial"/>
                          <a:ea typeface="Arial"/>
                          <a:cs typeface="Arial"/>
                        </a:rPr>
                        <a:t>Baseline</a:t>
                      </a:r>
                    </a:p>
                  </a:txBody>
                  <a:tcPr marL="91440" marR="91440" marT="45720" marB="45720">
                    <a:solidFill>
                      <a:srgbClr val="F3F5F7"/>
                    </a:solidFill>
                  </a:tcPr>
                </a:tc>
                <a:tc>
                  <a:txBody>
                    <a:bodyPr/>
                    <a:lstStyle/>
                    <a:p>
                      <a:r>
                        <a:rPr sz="1275" b="0">
                          <a:solidFill>
                            <a:srgbClr val="0F172A"/>
                          </a:solidFill>
                          <a:latin typeface="Arial"/>
                          <a:ea typeface="Arial"/>
                          <a:cs typeface="Arial"/>
                        </a:rPr>
                        <a:t>30</a:t>
                      </a:r>
                    </a:p>
                  </a:txBody>
                  <a:tcPr marL="91440" marR="91440" marT="45720" marB="45720">
                    <a:solidFill>
                      <a:srgbClr val="F3F5F7"/>
                    </a:solidFill>
                  </a:tcPr>
                </a:tc>
                <a:tc>
                  <a:txBody>
                    <a:bodyPr/>
                    <a:lstStyle/>
                    <a:p>
                      <a:r>
                        <a:rPr sz="1275" b="0">
                          <a:solidFill>
                            <a:srgbClr val="0F172A"/>
                          </a:solidFill>
                          <a:latin typeface="Arial"/>
                          <a:ea typeface="Arial"/>
                          <a:cs typeface="Arial"/>
                        </a:rPr>
                        <a:t>$36,371.93</a:t>
                      </a:r>
                    </a:p>
                  </a:txBody>
                  <a:tcPr marL="91440" marR="91440" marT="45720" marB="45720">
                    <a:solidFill>
                      <a:srgbClr val="F3F5F7"/>
                    </a:solidFill>
                  </a:tcPr>
                </a:tc>
              </a:tr>
              <a:tr h="555625">
                <a:tc>
                  <a:txBody>
                    <a:bodyPr/>
                    <a:lstStyle/>
                    <a:p>
                      <a:r>
                        <a:rPr sz="1275" b="0">
                          <a:solidFill>
                            <a:srgbClr val="0F172A"/>
                          </a:solidFill>
                          <a:latin typeface="Arial"/>
                          <a:ea typeface="Arial"/>
                          <a:cs typeface="Arial"/>
                        </a:rPr>
                        <a:t>FY23</a:t>
                      </a:r>
                    </a:p>
                  </a:txBody>
                  <a:tcPr marL="91440" marR="91440" marT="45720" marB="45720">
                    <a:solidFill>
                      <a:srgbClr val="FFFFFF"/>
                    </a:solidFill>
                  </a:tcPr>
                </a:tc>
                <a:tc>
                  <a:txBody>
                    <a:bodyPr/>
                    <a:lstStyle/>
                    <a:p>
                      <a:r>
                        <a:rPr sz="1275" b="0">
                          <a:solidFill>
                            <a:srgbClr val="0F172A"/>
                          </a:solidFill>
                          <a:latin typeface="Arial"/>
                          <a:ea typeface="Arial"/>
                          <a:cs typeface="Arial"/>
                        </a:rPr>
                        <a:t>$1,083,796.08</a:t>
                      </a:r>
                    </a:p>
                  </a:txBody>
                  <a:tcPr marL="91440" marR="91440" marT="45720" marB="45720">
                    <a:solidFill>
                      <a:srgbClr val="FFFFFF"/>
                    </a:solidFill>
                  </a:tcPr>
                </a:tc>
                <a:tc>
                  <a:txBody>
                    <a:bodyPr/>
                    <a:lstStyle/>
                    <a:p>
                      <a:r>
                        <a:rPr sz="1275" b="0">
                          <a:solidFill>
                            <a:srgbClr val="0F172A"/>
                          </a:solidFill>
                          <a:latin typeface="Arial"/>
                          <a:ea typeface="Arial"/>
                          <a:cs typeface="Arial"/>
                        </a:rPr>
                        <a:t>$1,083,796.08</a:t>
                      </a:r>
                    </a:p>
                  </a:txBody>
                  <a:tcPr marL="91440" marR="91440" marT="45720" marB="45720">
                    <a:solidFill>
                      <a:srgbClr val="FFFFFF"/>
                    </a:solidFill>
                  </a:tcPr>
                </a:tc>
                <a:tc>
                  <a:txBody>
                    <a:bodyPr/>
                    <a:lstStyle/>
                    <a:p>
                      <a:r>
                        <a:rPr sz="1275" b="0">
                          <a:solidFill>
                            <a:srgbClr val="0F172A"/>
                          </a:solidFill>
                          <a:latin typeface="Arial"/>
                          <a:ea typeface="Arial"/>
                          <a:cs typeface="Arial"/>
                        </a:rPr>
                        <a:t>-$7,361.76</a:t>
                      </a:r>
                    </a:p>
                  </a:txBody>
                  <a:tcPr marL="91440" marR="91440" marT="45720" marB="45720">
                    <a:solidFill>
                      <a:srgbClr val="FFFFFF"/>
                    </a:solidFill>
                  </a:tcPr>
                </a:tc>
                <a:tc>
                  <a:txBody>
                    <a:bodyPr/>
                    <a:lstStyle/>
                    <a:p>
                      <a:r>
                        <a:rPr sz="1275" b="0">
                          <a:solidFill>
                            <a:srgbClr val="0F172A"/>
                          </a:solidFill>
                          <a:latin typeface="Arial"/>
                          <a:ea typeface="Arial"/>
                          <a:cs typeface="Arial"/>
                        </a:rPr>
                        <a:t>-0.67%</a:t>
                      </a:r>
                    </a:p>
                  </a:txBody>
                  <a:tcPr marL="91440" marR="91440" marT="45720" marB="45720">
                    <a:solidFill>
                      <a:srgbClr val="FFFFFF"/>
                    </a:solidFill>
                  </a:tcPr>
                </a:tc>
                <a:tc>
                  <a:txBody>
                    <a:bodyPr/>
                    <a:lstStyle/>
                    <a:p>
                      <a:r>
                        <a:rPr sz="1275" b="0">
                          <a:solidFill>
                            <a:srgbClr val="0F172A"/>
                          </a:solidFill>
                          <a:latin typeface="Arial"/>
                          <a:ea typeface="Arial"/>
                          <a:cs typeface="Arial"/>
                        </a:rPr>
                        <a:t>30</a:t>
                      </a:r>
                    </a:p>
                  </a:txBody>
                  <a:tcPr marL="91440" marR="91440" marT="45720" marB="45720">
                    <a:solidFill>
                      <a:srgbClr val="FFFFFF"/>
                    </a:solidFill>
                  </a:tcPr>
                </a:tc>
                <a:tc>
                  <a:txBody>
                    <a:bodyPr/>
                    <a:lstStyle/>
                    <a:p>
                      <a:r>
                        <a:rPr sz="1275" b="0">
                          <a:solidFill>
                            <a:srgbClr val="0F172A"/>
                          </a:solidFill>
                          <a:latin typeface="Arial"/>
                          <a:ea typeface="Arial"/>
                          <a:cs typeface="Arial"/>
                        </a:rPr>
                        <a:t>$36,126.54</a:t>
                      </a:r>
                    </a:p>
                  </a:txBody>
                  <a:tcPr marL="91440" marR="91440" marT="45720" marB="45720">
                    <a:solidFill>
                      <a:srgbClr val="FFFFFF"/>
                    </a:solidFill>
                  </a:tcPr>
                </a:tc>
              </a:tr>
              <a:tr h="555625">
                <a:tc>
                  <a:txBody>
                    <a:bodyPr/>
                    <a:lstStyle/>
                    <a:p>
                      <a:r>
                        <a:rPr sz="1275" b="0">
                          <a:solidFill>
                            <a:srgbClr val="0F172A"/>
                          </a:solidFill>
                          <a:latin typeface="Arial"/>
                          <a:ea typeface="Arial"/>
                          <a:cs typeface="Arial"/>
                        </a:rPr>
                        <a:t>FY24</a:t>
                      </a:r>
                    </a:p>
                  </a:txBody>
                  <a:tcPr marL="91440" marR="91440" marT="45720" marB="45720">
                    <a:solidFill>
                      <a:srgbClr val="F3F5F7"/>
                    </a:solidFill>
                  </a:tcPr>
                </a:tc>
                <a:tc>
                  <a:txBody>
                    <a:bodyPr/>
                    <a:lstStyle/>
                    <a:p>
                      <a:r>
                        <a:rPr sz="1275" b="0">
                          <a:solidFill>
                            <a:srgbClr val="0F172A"/>
                          </a:solidFill>
                          <a:latin typeface="Arial"/>
                          <a:ea typeface="Arial"/>
                          <a:cs typeface="Arial"/>
                        </a:rPr>
                        <a:t>$1,115,924.28</a:t>
                      </a:r>
                    </a:p>
                  </a:txBody>
                  <a:tcPr marL="91440" marR="91440" marT="45720" marB="45720">
                    <a:solidFill>
                      <a:srgbClr val="F3F5F7"/>
                    </a:solidFill>
                  </a:tcPr>
                </a:tc>
                <a:tc>
                  <a:txBody>
                    <a:bodyPr/>
                    <a:lstStyle/>
                    <a:p>
                      <a:r>
                        <a:rPr sz="1275" b="0">
                          <a:solidFill>
                            <a:srgbClr val="0F172A"/>
                          </a:solidFill>
                          <a:latin typeface="Arial"/>
                          <a:ea typeface="Arial"/>
                          <a:cs typeface="Arial"/>
                        </a:rPr>
                        <a:t>$1,115,924.28</a:t>
                      </a:r>
                    </a:p>
                  </a:txBody>
                  <a:tcPr marL="91440" marR="91440" marT="45720" marB="45720">
                    <a:solidFill>
                      <a:srgbClr val="F3F5F7"/>
                    </a:solidFill>
                  </a:tcPr>
                </a:tc>
                <a:tc>
                  <a:txBody>
                    <a:bodyPr/>
                    <a:lstStyle/>
                    <a:p>
                      <a:r>
                        <a:rPr sz="1275" b="0">
                          <a:solidFill>
                            <a:srgbClr val="0F172A"/>
                          </a:solidFill>
                          <a:latin typeface="Arial"/>
                          <a:ea typeface="Arial"/>
                          <a:cs typeface="Arial"/>
                        </a:rPr>
                        <a:t>+$32,128.20</a:t>
                      </a:r>
                    </a:p>
                  </a:txBody>
                  <a:tcPr marL="91440" marR="91440" marT="45720" marB="45720">
                    <a:solidFill>
                      <a:srgbClr val="F3F5F7"/>
                    </a:solidFill>
                  </a:tcPr>
                </a:tc>
                <a:tc>
                  <a:txBody>
                    <a:bodyPr/>
                    <a:lstStyle/>
                    <a:p>
                      <a:r>
                        <a:rPr sz="1275" b="0">
                          <a:solidFill>
                            <a:srgbClr val="0F172A"/>
                          </a:solidFill>
                          <a:latin typeface="Arial"/>
                          <a:ea typeface="Arial"/>
                          <a:cs typeface="Arial"/>
                        </a:rPr>
                        <a:t>+2.96%</a:t>
                      </a:r>
                    </a:p>
                  </a:txBody>
                  <a:tcPr marL="91440" marR="91440" marT="45720" marB="45720">
                    <a:solidFill>
                      <a:srgbClr val="F3F5F7"/>
                    </a:solidFill>
                  </a:tcPr>
                </a:tc>
                <a:tc>
                  <a:txBody>
                    <a:bodyPr/>
                    <a:lstStyle/>
                    <a:p>
                      <a:r>
                        <a:rPr sz="1275" b="0">
                          <a:solidFill>
                            <a:srgbClr val="0F172A"/>
                          </a:solidFill>
                          <a:latin typeface="Arial"/>
                          <a:ea typeface="Arial"/>
                          <a:cs typeface="Arial"/>
                        </a:rPr>
                        <a:t>31</a:t>
                      </a:r>
                    </a:p>
                  </a:txBody>
                  <a:tcPr marL="91440" marR="91440" marT="45720" marB="45720">
                    <a:solidFill>
                      <a:srgbClr val="F3F5F7"/>
                    </a:solidFill>
                  </a:tcPr>
                </a:tc>
                <a:tc>
                  <a:txBody>
                    <a:bodyPr/>
                    <a:lstStyle/>
                    <a:p>
                      <a:r>
                        <a:rPr sz="1275" b="0">
                          <a:solidFill>
                            <a:srgbClr val="0F172A"/>
                          </a:solidFill>
                          <a:latin typeface="Arial"/>
                          <a:ea typeface="Arial"/>
                          <a:cs typeface="Arial"/>
                        </a:rPr>
                        <a:t>$35,997.56</a:t>
                      </a:r>
                    </a:p>
                  </a:txBody>
                  <a:tcPr marL="91440" marR="91440" marT="45720" marB="45720">
                    <a:solidFill>
                      <a:srgbClr val="F3F5F7"/>
                    </a:solidFill>
                  </a:tcPr>
                </a:tc>
              </a:tr>
              <a:tr h="555625">
                <a:tc>
                  <a:txBody>
                    <a:bodyPr/>
                    <a:lstStyle/>
                    <a:p>
                      <a:r>
                        <a:rPr sz="1275" b="0">
                          <a:solidFill>
                            <a:srgbClr val="0F172A"/>
                          </a:solidFill>
                          <a:latin typeface="Arial"/>
                          <a:ea typeface="Arial"/>
                          <a:cs typeface="Arial"/>
                        </a:rPr>
                        <a:t>FY25</a:t>
                      </a:r>
                    </a:p>
                  </a:txBody>
                  <a:tcPr marL="91440" marR="91440" marT="45720" marB="45720">
                    <a:solidFill>
                      <a:srgbClr val="FFFFFF"/>
                    </a:solidFill>
                  </a:tcPr>
                </a:tc>
                <a:tc>
                  <a:txBody>
                    <a:bodyPr/>
                    <a:lstStyle/>
                    <a:p>
                      <a:r>
                        <a:rPr sz="1275" b="0">
                          <a:solidFill>
                            <a:srgbClr val="0F172A"/>
                          </a:solidFill>
                          <a:latin typeface="Arial"/>
                          <a:ea typeface="Arial"/>
                          <a:cs typeface="Arial"/>
                        </a:rPr>
                        <a:t>$1,125,842.52</a:t>
                      </a:r>
                    </a:p>
                  </a:txBody>
                  <a:tcPr marL="91440" marR="91440" marT="45720" marB="45720">
                    <a:solidFill>
                      <a:srgbClr val="FFFFFF"/>
                    </a:solidFill>
                  </a:tcPr>
                </a:tc>
                <a:tc>
                  <a:txBody>
                    <a:bodyPr/>
                    <a:lstStyle/>
                    <a:p>
                      <a:r>
                        <a:rPr sz="1275" b="0">
                          <a:solidFill>
                            <a:srgbClr val="0F172A"/>
                          </a:solidFill>
                          <a:latin typeface="Arial"/>
                          <a:ea typeface="Arial"/>
                          <a:cs typeface="Arial"/>
                        </a:rPr>
                        <a:t>$1,125,842.52</a:t>
                      </a:r>
                    </a:p>
                  </a:txBody>
                  <a:tcPr marL="91440" marR="91440" marT="45720" marB="45720">
                    <a:solidFill>
                      <a:srgbClr val="FFFFFF"/>
                    </a:solidFill>
                  </a:tcPr>
                </a:tc>
                <a:tc>
                  <a:txBody>
                    <a:bodyPr/>
                    <a:lstStyle/>
                    <a:p>
                      <a:r>
                        <a:rPr sz="1275" b="0">
                          <a:solidFill>
                            <a:srgbClr val="0F172A"/>
                          </a:solidFill>
                          <a:latin typeface="Arial"/>
                          <a:ea typeface="Arial"/>
                          <a:cs typeface="Arial"/>
                        </a:rPr>
                        <a:t>+$9,918.24</a:t>
                      </a:r>
                    </a:p>
                  </a:txBody>
                  <a:tcPr marL="91440" marR="91440" marT="45720" marB="45720">
                    <a:solidFill>
                      <a:srgbClr val="FFFFFF"/>
                    </a:solidFill>
                  </a:tcPr>
                </a:tc>
                <a:tc>
                  <a:txBody>
                    <a:bodyPr/>
                    <a:lstStyle/>
                    <a:p>
                      <a:r>
                        <a:rPr sz="1275" b="0">
                          <a:solidFill>
                            <a:srgbClr val="0F172A"/>
                          </a:solidFill>
                          <a:latin typeface="Arial"/>
                          <a:ea typeface="Arial"/>
                          <a:cs typeface="Arial"/>
                        </a:rPr>
                        <a:t>+0.89%</a:t>
                      </a:r>
                    </a:p>
                  </a:txBody>
                  <a:tcPr marL="91440" marR="91440" marT="45720" marB="45720">
                    <a:solidFill>
                      <a:srgbClr val="FFFFFF"/>
                    </a:solidFill>
                  </a:tcPr>
                </a:tc>
                <a:tc>
                  <a:txBody>
                    <a:bodyPr/>
                    <a:lstStyle/>
                    <a:p>
                      <a:r>
                        <a:rPr sz="1275" b="0">
                          <a:solidFill>
                            <a:srgbClr val="0F172A"/>
                          </a:solidFill>
                          <a:latin typeface="Arial"/>
                          <a:ea typeface="Arial"/>
                          <a:cs typeface="Arial"/>
                        </a:rPr>
                        <a:t>30</a:t>
                      </a:r>
                    </a:p>
                  </a:txBody>
                  <a:tcPr marL="91440" marR="91440" marT="45720" marB="45720">
                    <a:solidFill>
                      <a:srgbClr val="FFFFFF"/>
                    </a:solidFill>
                  </a:tcPr>
                </a:tc>
                <a:tc>
                  <a:txBody>
                    <a:bodyPr/>
                    <a:lstStyle/>
                    <a:p>
                      <a:r>
                        <a:rPr sz="1275" b="0">
                          <a:solidFill>
                            <a:srgbClr val="0F172A"/>
                          </a:solidFill>
                          <a:latin typeface="Arial"/>
                          <a:ea typeface="Arial"/>
                          <a:cs typeface="Arial"/>
                        </a:rPr>
                        <a:t>$37,528.08</a:t>
                      </a:r>
                    </a:p>
                  </a:txBody>
                  <a:tcPr marL="91440" marR="91440" marT="45720" marB="45720">
                    <a:solidFill>
                      <a:srgbClr val="FFFFFF"/>
                    </a:solidFill>
                  </a:tcPr>
                </a:tc>
              </a:tr>
              <a:tr h="555625">
                <a:tc>
                  <a:txBody>
                    <a:bodyPr/>
                    <a:lstStyle/>
                    <a:p>
                      <a:r>
                        <a:rPr sz="1275" b="0">
                          <a:solidFill>
                            <a:srgbClr val="0F172A"/>
                          </a:solidFill>
                          <a:latin typeface="Arial"/>
                          <a:ea typeface="Arial"/>
                          <a:cs typeface="Arial"/>
                        </a:rPr>
                        <a:t>FY26</a:t>
                      </a:r>
                    </a:p>
                  </a:txBody>
                  <a:tcPr marL="91440" marR="91440" marT="45720" marB="45720">
                    <a:solidFill>
                      <a:srgbClr val="F3F5F7"/>
                    </a:solidFill>
                  </a:tcPr>
                </a:tc>
                <a:tc>
                  <a:txBody>
                    <a:bodyPr/>
                    <a:lstStyle/>
                    <a:p>
                      <a:r>
                        <a:rPr sz="1275" b="0">
                          <a:solidFill>
                            <a:srgbClr val="0F172A"/>
                          </a:solidFill>
                          <a:latin typeface="Arial"/>
                          <a:ea typeface="Arial"/>
                          <a:cs typeface="Arial"/>
                        </a:rPr>
                        <a:t>$1,304,508.96</a:t>
                      </a:r>
                    </a:p>
                  </a:txBody>
                  <a:tcPr marL="91440" marR="91440" marT="45720" marB="45720">
                    <a:solidFill>
                      <a:srgbClr val="F3F5F7"/>
                    </a:solidFill>
                  </a:tcPr>
                </a:tc>
                <a:tc>
                  <a:txBody>
                    <a:bodyPr/>
                    <a:lstStyle/>
                    <a:p>
                      <a:r>
                        <a:rPr sz="1275" b="0">
                          <a:solidFill>
                            <a:srgbClr val="0F172A"/>
                          </a:solidFill>
                          <a:latin typeface="Arial"/>
                          <a:ea typeface="Arial"/>
                          <a:cs typeface="Arial"/>
                        </a:rPr>
                        <a:t>$1,304,508.96</a:t>
                      </a:r>
                    </a:p>
                  </a:txBody>
                  <a:tcPr marL="91440" marR="91440" marT="45720" marB="45720">
                    <a:solidFill>
                      <a:srgbClr val="F3F5F7"/>
                    </a:solidFill>
                  </a:tcPr>
                </a:tc>
                <a:tc>
                  <a:txBody>
                    <a:bodyPr/>
                    <a:lstStyle/>
                    <a:p>
                      <a:r>
                        <a:rPr sz="1275" b="0">
                          <a:solidFill>
                            <a:srgbClr val="0F172A"/>
                          </a:solidFill>
                          <a:latin typeface="Arial"/>
                          <a:ea typeface="Arial"/>
                          <a:cs typeface="Arial"/>
                        </a:rPr>
                        <a:t>+$178,666.44</a:t>
                      </a:r>
                    </a:p>
                  </a:txBody>
                  <a:tcPr marL="91440" marR="91440" marT="45720" marB="45720">
                    <a:solidFill>
                      <a:srgbClr val="F3F5F7"/>
                    </a:solidFill>
                  </a:tcPr>
                </a:tc>
                <a:tc>
                  <a:txBody>
                    <a:bodyPr/>
                    <a:lstStyle/>
                    <a:p>
                      <a:r>
                        <a:rPr sz="1275" b="0">
                          <a:solidFill>
                            <a:srgbClr val="0F172A"/>
                          </a:solidFill>
                          <a:latin typeface="Arial"/>
                          <a:ea typeface="Arial"/>
                          <a:cs typeface="Arial"/>
                        </a:rPr>
                        <a:t>+15.87%</a:t>
                      </a:r>
                    </a:p>
                  </a:txBody>
                  <a:tcPr marL="91440" marR="91440" marT="45720" marB="45720">
                    <a:solidFill>
                      <a:srgbClr val="F3F5F7"/>
                    </a:solidFill>
                  </a:tcPr>
                </a:tc>
                <a:tc>
                  <a:txBody>
                    <a:bodyPr/>
                    <a:lstStyle/>
                    <a:p>
                      <a:r>
                        <a:rPr sz="1275" b="0">
                          <a:solidFill>
                            <a:srgbClr val="0F172A"/>
                          </a:solidFill>
                          <a:latin typeface="Arial"/>
                          <a:ea typeface="Arial"/>
                          <a:cs typeface="Arial"/>
                        </a:rPr>
                        <a:t>32</a:t>
                      </a:r>
                    </a:p>
                  </a:txBody>
                  <a:tcPr marL="91440" marR="91440" marT="45720" marB="45720">
                    <a:solidFill>
                      <a:srgbClr val="F3F5F7"/>
                    </a:solidFill>
                  </a:tcPr>
                </a:tc>
                <a:tc>
                  <a:txBody>
                    <a:bodyPr/>
                    <a:lstStyle/>
                    <a:p>
                      <a:r>
                        <a:rPr sz="1275" b="0">
                          <a:solidFill>
                            <a:srgbClr val="0F172A"/>
                          </a:solidFill>
                          <a:latin typeface="Arial"/>
                          <a:ea typeface="Arial"/>
                          <a:cs typeface="Arial"/>
                        </a:rPr>
                        <a:t>$40,765.91</a:t>
                      </a:r>
                    </a:p>
                  </a:txBody>
                  <a:tcPr marL="91440" marR="91440" marT="45720" marB="45720">
                    <a:solidFill>
                      <a:srgbClr val="F3F5F7"/>
                    </a:solidFill>
                  </a:tcPr>
                </a:tc>
              </a:tr>
            </a:tbl>
          </a:graphicData>
        </a:graphic>
      </p:graphicFrame>
      <p:sp>
        <p:nvSpPr>
          <p:cNvPr id="9" name="">
            <a:extLst xmlns:a="http://schemas.openxmlformats.org/drawingml/2006/main">
              <a:ext uri="{FF2B5EF4-FFF2-40B4-BE49-F238E27FC236}">
                <a16:creationId xmlns:a16="http://schemas.microsoft.com/office/drawing/2014/main" id="{BFD95CD6-DFC6-4A2F-8C9F-C3192EF05711}"/>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Source five-year revenue sum: $5,721,229.68. Source CAGR: 4.57% (FY22–FY26).</a:t>
            </a:r>
          </a:p>
        </p:txBody>
      </p:sp>
    </p:spTree>
    <p:extLst>
      <p:ext uri="{BB962C8B-B14F-4D97-AF65-F5344CB8AC3E}">
        <p14:creationId xmlns:p14="http://schemas.microsoft.com/office/powerpoint/2010/main" val="208630117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09BD2A1-AC46-4484-9A16-007CD53D7188}"/>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F39CA490-7CB0-42C6-BDEF-BD69A62B7B3B}"/>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5A7ED12F-D0C5-40B4-925D-290173072051}"/>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Validated revenue movements by period</a:t>
            </a:r>
          </a:p>
        </p:txBody>
      </p:sp>
      <p:sp>
        <p:nvSpPr>
          <p:cNvPr id="4" name="">
            <a:extLst xmlns:a="http://schemas.openxmlformats.org/drawingml/2006/main">
              <a:ext uri="{FF2B5EF4-FFF2-40B4-BE49-F238E27FC236}">
                <a16:creationId xmlns:a16="http://schemas.microsoft.com/office/drawing/2014/main" id="{75439DD6-1127-4C75-AF54-8B2826B9D8F5}"/>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Evidence: EVID-REV-BRIDGE-FY22-FY23 through EVID-REV-BRIDGE-FY25-FY26. All bridge residuals are $0.00.</a:t>
            </a:r>
          </a:p>
        </p:txBody>
      </p:sp>
      <p:sp>
        <p:nvSpPr>
          <p:cNvPr id="5" name="">
            <a:extLst xmlns:a="http://schemas.openxmlformats.org/drawingml/2006/main">
              <a:ext uri="{FF2B5EF4-FFF2-40B4-BE49-F238E27FC236}">
                <a16:creationId xmlns:a16="http://schemas.microsoft.com/office/drawing/2014/main" id="{33E6B603-DF2B-4A62-A79D-4013F9CB2EFD}"/>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009573E4-254E-4EE6-B502-C65596431460}"/>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E185CA0A-DFE4-4A49-A1B1-909012EB67E0}"/>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18</a:t>
            </a:r>
          </a:p>
        </p:txBody>
      </p:sp>
      <p:graphicFrame>
        <p:nvGraphicFramePr>
          <p:cNvPr id="17" name=""/>
          <p:cNvGraphicFramePr/>
          <p:nvPr/>
        </p:nvGraphicFramePr>
        <p:xfrm>
          <a:off xmlns:a="http://schemas.openxmlformats.org/drawingml/2006/main" x="533400" y="1762125"/>
          <a:ext xmlns:a="http://schemas.openxmlformats.org/drawingml/2006/main" cx="11125200" cy="3000375"/>
        </p:xfrm>
        <a:graphic xmlns:a="http://schemas.openxmlformats.org/drawingml/2006/main">
          <a:graphicData uri="http://schemas.openxmlformats.org/drawingml/2006/table">
            <a:tbl>
              <a:tblPr/>
              <a:tblGrid>
                <a:gridCol w="1524000"/>
                <a:gridCol w="1666875"/>
                <a:gridCol w="1905000"/>
                <a:gridCol w="1905000"/>
                <a:gridCol w="1714500"/>
                <a:gridCol w="2409825"/>
              </a:tblGrid>
              <a:tr h="600075">
                <a:tc>
                  <a:txBody>
                    <a:bodyPr/>
                    <a:lstStyle/>
                    <a:p>
                      <a:r>
                        <a:rPr sz="1350" b="1">
                          <a:solidFill>
                            <a:srgbClr val="FFFFFF"/>
                          </a:solidFill>
                          <a:latin typeface="Arial"/>
                          <a:ea typeface="Arial"/>
                          <a:cs typeface="Arial"/>
                        </a:rPr>
                        <a:t>Period</a:t>
                      </a:r>
                    </a:p>
                  </a:txBody>
                  <a:tcPr marL="91440" marR="91440" marT="45720" marB="45720">
                    <a:solidFill>
                      <a:srgbClr val="0F172A"/>
                    </a:solidFill>
                  </a:tcPr>
                </a:tc>
                <a:tc>
                  <a:txBody>
                    <a:bodyPr/>
                    <a:lstStyle/>
                    <a:p>
                      <a:r>
                        <a:rPr sz="1350" b="1">
                          <a:solidFill>
                            <a:srgbClr val="FFFFFF"/>
                          </a:solidFill>
                          <a:latin typeface="Arial"/>
                          <a:ea typeface="Arial"/>
                          <a:cs typeface="Arial"/>
                        </a:rPr>
                        <a:t>New</a:t>
                      </a:r>
                    </a:p>
                  </a:txBody>
                  <a:tcPr marL="91440" marR="91440" marT="45720" marB="45720">
                    <a:solidFill>
                      <a:srgbClr val="0F172A"/>
                    </a:solidFill>
                  </a:tcPr>
                </a:tc>
                <a:tc>
                  <a:txBody>
                    <a:bodyPr/>
                    <a:lstStyle/>
                    <a:p>
                      <a:r>
                        <a:rPr sz="1350" b="1">
                          <a:solidFill>
                            <a:srgbClr val="FFFFFF"/>
                          </a:solidFill>
                          <a:latin typeface="Arial"/>
                          <a:ea typeface="Arial"/>
                          <a:cs typeface="Arial"/>
                        </a:rPr>
                        <a:t>Expansion</a:t>
                      </a:r>
                    </a:p>
                  </a:txBody>
                  <a:tcPr marL="91440" marR="91440" marT="45720" marB="45720">
                    <a:solidFill>
                      <a:srgbClr val="0F172A"/>
                    </a:solidFill>
                  </a:tcPr>
                </a:tc>
                <a:tc>
                  <a:txBody>
                    <a:bodyPr/>
                    <a:lstStyle/>
                    <a:p>
                      <a:r>
                        <a:rPr sz="1350" b="1">
                          <a:solidFill>
                            <a:srgbClr val="FFFFFF"/>
                          </a:solidFill>
                          <a:latin typeface="Arial"/>
                          <a:ea typeface="Arial"/>
                          <a:cs typeface="Arial"/>
                        </a:rPr>
                        <a:t>Contraction</a:t>
                      </a:r>
                    </a:p>
                  </a:txBody>
                  <a:tcPr marL="91440" marR="91440" marT="45720" marB="45720">
                    <a:solidFill>
                      <a:srgbClr val="0F172A"/>
                    </a:solidFill>
                  </a:tcPr>
                </a:tc>
                <a:tc>
                  <a:txBody>
                    <a:bodyPr/>
                    <a:lstStyle/>
                    <a:p>
                      <a:r>
                        <a:rPr sz="1350" b="1">
                          <a:solidFill>
                            <a:srgbClr val="FFFFFF"/>
                          </a:solidFill>
                          <a:latin typeface="Arial"/>
                          <a:ea typeface="Arial"/>
                          <a:cs typeface="Arial"/>
                        </a:rPr>
                        <a:t>Lost</a:t>
                      </a:r>
                    </a:p>
                  </a:txBody>
                  <a:tcPr marL="91440" marR="91440" marT="45720" marB="45720">
                    <a:solidFill>
                      <a:srgbClr val="0F172A"/>
                    </a:solidFill>
                  </a:tcPr>
                </a:tc>
                <a:tc>
                  <a:txBody>
                    <a:bodyPr/>
                    <a:lstStyle/>
                    <a:p>
                      <a:r>
                        <a:rPr sz="1350" b="1">
                          <a:solidFill>
                            <a:srgbClr val="FFFFFF"/>
                          </a:solidFill>
                          <a:latin typeface="Arial"/>
                          <a:ea typeface="Arial"/>
                          <a:cs typeface="Arial"/>
                        </a:rPr>
                        <a:t>Ending revenue</a:t>
                      </a:r>
                    </a:p>
                  </a:txBody>
                  <a:tcPr marL="91440" marR="91440" marT="45720" marB="45720">
                    <a:solidFill>
                      <a:srgbClr val="0F172A"/>
                    </a:solidFill>
                  </a:tcPr>
                </a:tc>
              </a:tr>
              <a:tr h="600075">
                <a:tc>
                  <a:txBody>
                    <a:bodyPr/>
                    <a:lstStyle/>
                    <a:p>
                      <a:r>
                        <a:rPr sz="1350" b="0">
                          <a:solidFill>
                            <a:srgbClr val="0F172A"/>
                          </a:solidFill>
                          <a:latin typeface="Arial"/>
                          <a:ea typeface="Arial"/>
                          <a:cs typeface="Arial"/>
                        </a:rPr>
                        <a:t>FY22–FY23</a:t>
                      </a:r>
                    </a:p>
                  </a:txBody>
                  <a:tcPr marL="91440" marR="91440" marT="45720" marB="45720">
                    <a:solidFill>
                      <a:srgbClr val="F3F5F7"/>
                    </a:solidFill>
                  </a:tcPr>
                </a:tc>
                <a:tc>
                  <a:txBody>
                    <a:bodyPr/>
                    <a:lstStyle/>
                    <a:p>
                      <a:r>
                        <a:rPr sz="1350" b="0">
                          <a:solidFill>
                            <a:srgbClr val="0F172A"/>
                          </a:solidFill>
                          <a:latin typeface="Arial"/>
                          <a:ea typeface="Arial"/>
                          <a:cs typeface="Arial"/>
                        </a:rPr>
                        <a:t>$0.00</a:t>
                      </a:r>
                    </a:p>
                  </a:txBody>
                  <a:tcPr marL="91440" marR="91440" marT="45720" marB="45720">
                    <a:solidFill>
                      <a:srgbClr val="F3F5F7"/>
                    </a:solidFill>
                  </a:tcPr>
                </a:tc>
                <a:tc>
                  <a:txBody>
                    <a:bodyPr/>
                    <a:lstStyle/>
                    <a:p>
                      <a:r>
                        <a:rPr sz="1350" b="0">
                          <a:solidFill>
                            <a:srgbClr val="0F172A"/>
                          </a:solidFill>
                          <a:latin typeface="Arial"/>
                          <a:ea typeface="Arial"/>
                          <a:cs typeface="Arial"/>
                        </a:rPr>
                        <a:t>$49,620.72</a:t>
                      </a:r>
                    </a:p>
                  </a:txBody>
                  <a:tcPr marL="91440" marR="91440" marT="45720" marB="45720">
                    <a:solidFill>
                      <a:srgbClr val="F3F5F7"/>
                    </a:solidFill>
                  </a:tcPr>
                </a:tc>
                <a:tc>
                  <a:txBody>
                    <a:bodyPr/>
                    <a:lstStyle/>
                    <a:p>
                      <a:r>
                        <a:rPr sz="1350" b="0">
                          <a:solidFill>
                            <a:srgbClr val="0F172A"/>
                          </a:solidFill>
                          <a:latin typeface="Arial"/>
                          <a:ea typeface="Arial"/>
                          <a:cs typeface="Arial"/>
                        </a:rPr>
                        <a:t>-$56,982.48</a:t>
                      </a:r>
                    </a:p>
                  </a:txBody>
                  <a:tcPr marL="91440" marR="91440" marT="45720" marB="45720">
                    <a:solidFill>
                      <a:srgbClr val="F3F5F7"/>
                    </a:solidFill>
                  </a:tcPr>
                </a:tc>
                <a:tc>
                  <a:txBody>
                    <a:bodyPr/>
                    <a:lstStyle/>
                    <a:p>
                      <a:r>
                        <a:rPr sz="1350" b="0">
                          <a:solidFill>
                            <a:srgbClr val="0F172A"/>
                          </a:solidFill>
                          <a:latin typeface="Arial"/>
                          <a:ea typeface="Arial"/>
                          <a:cs typeface="Arial"/>
                        </a:rPr>
                        <a:t>$0.00</a:t>
                      </a:r>
                    </a:p>
                  </a:txBody>
                  <a:tcPr marL="91440" marR="91440" marT="45720" marB="45720">
                    <a:solidFill>
                      <a:srgbClr val="F3F5F7"/>
                    </a:solidFill>
                  </a:tcPr>
                </a:tc>
                <a:tc>
                  <a:txBody>
                    <a:bodyPr/>
                    <a:lstStyle/>
                    <a:p>
                      <a:r>
                        <a:rPr sz="1350" b="0">
                          <a:solidFill>
                            <a:srgbClr val="0F172A"/>
                          </a:solidFill>
                          <a:latin typeface="Arial"/>
                          <a:ea typeface="Arial"/>
                          <a:cs typeface="Arial"/>
                        </a:rPr>
                        <a:t>$1,083,796.08</a:t>
                      </a:r>
                    </a:p>
                  </a:txBody>
                  <a:tcPr marL="91440" marR="91440" marT="45720" marB="45720">
                    <a:solidFill>
                      <a:srgbClr val="F3F5F7"/>
                    </a:solidFill>
                  </a:tcPr>
                </a:tc>
              </a:tr>
              <a:tr h="600075">
                <a:tc>
                  <a:txBody>
                    <a:bodyPr/>
                    <a:lstStyle/>
                    <a:p>
                      <a:r>
                        <a:rPr sz="1350" b="0">
                          <a:solidFill>
                            <a:srgbClr val="0F172A"/>
                          </a:solidFill>
                          <a:latin typeface="Arial"/>
                          <a:ea typeface="Arial"/>
                          <a:cs typeface="Arial"/>
                        </a:rPr>
                        <a:t>FY23–FY24</a:t>
                      </a:r>
                    </a:p>
                  </a:txBody>
                  <a:tcPr marL="91440" marR="91440" marT="45720" marB="45720">
                    <a:solidFill>
                      <a:srgbClr val="FFFFFF"/>
                    </a:solidFill>
                  </a:tcPr>
                </a:tc>
                <a:tc>
                  <a:txBody>
                    <a:bodyPr/>
                    <a:lstStyle/>
                    <a:p>
                      <a:r>
                        <a:rPr sz="1350" b="0">
                          <a:solidFill>
                            <a:srgbClr val="0F172A"/>
                          </a:solidFill>
                          <a:latin typeface="Arial"/>
                          <a:ea typeface="Arial"/>
                          <a:cs typeface="Arial"/>
                        </a:rPr>
                        <a:t>$75,000.00</a:t>
                      </a:r>
                    </a:p>
                  </a:txBody>
                  <a:tcPr marL="91440" marR="91440" marT="45720" marB="45720">
                    <a:solidFill>
                      <a:srgbClr val="FFFFFF"/>
                    </a:solidFill>
                  </a:tcPr>
                </a:tc>
                <a:tc>
                  <a:txBody>
                    <a:bodyPr/>
                    <a:lstStyle/>
                    <a:p>
                      <a:r>
                        <a:rPr sz="1350" b="0">
                          <a:solidFill>
                            <a:srgbClr val="0F172A"/>
                          </a:solidFill>
                          <a:latin typeface="Arial"/>
                          <a:ea typeface="Arial"/>
                          <a:cs typeface="Arial"/>
                        </a:rPr>
                        <a:t>$56,412.96</a:t>
                      </a:r>
                    </a:p>
                  </a:txBody>
                  <a:tcPr marL="91440" marR="91440" marT="45720" marB="45720">
                    <a:solidFill>
                      <a:srgbClr val="FFFFFF"/>
                    </a:solidFill>
                  </a:tcPr>
                </a:tc>
                <a:tc>
                  <a:txBody>
                    <a:bodyPr/>
                    <a:lstStyle/>
                    <a:p>
                      <a:r>
                        <a:rPr sz="1350" b="0">
                          <a:solidFill>
                            <a:srgbClr val="0F172A"/>
                          </a:solidFill>
                          <a:latin typeface="Arial"/>
                          <a:ea typeface="Arial"/>
                          <a:cs typeface="Arial"/>
                        </a:rPr>
                        <a:t>-$44,284.80</a:t>
                      </a:r>
                    </a:p>
                  </a:txBody>
                  <a:tcPr marL="91440" marR="91440" marT="45720" marB="45720">
                    <a:solidFill>
                      <a:srgbClr val="FFFFFF"/>
                    </a:solidFill>
                  </a:tcPr>
                </a:tc>
                <a:tc>
                  <a:txBody>
                    <a:bodyPr/>
                    <a:lstStyle/>
                    <a:p>
                      <a:r>
                        <a:rPr sz="1350" b="0">
                          <a:solidFill>
                            <a:srgbClr val="0F172A"/>
                          </a:solidFill>
                          <a:latin typeface="Arial"/>
                          <a:ea typeface="Arial"/>
                          <a:cs typeface="Arial"/>
                        </a:rPr>
                        <a:t>-$54,999.96</a:t>
                      </a:r>
                    </a:p>
                  </a:txBody>
                  <a:tcPr marL="91440" marR="91440" marT="45720" marB="45720">
                    <a:solidFill>
                      <a:srgbClr val="FFFFFF"/>
                    </a:solidFill>
                  </a:tcPr>
                </a:tc>
                <a:tc>
                  <a:txBody>
                    <a:bodyPr/>
                    <a:lstStyle/>
                    <a:p>
                      <a:r>
                        <a:rPr sz="1350" b="0">
                          <a:solidFill>
                            <a:srgbClr val="0F172A"/>
                          </a:solidFill>
                          <a:latin typeface="Arial"/>
                          <a:ea typeface="Arial"/>
                          <a:cs typeface="Arial"/>
                        </a:rPr>
                        <a:t>$1,115,924.28</a:t>
                      </a:r>
                    </a:p>
                  </a:txBody>
                  <a:tcPr marL="91440" marR="91440" marT="45720" marB="45720">
                    <a:solidFill>
                      <a:srgbClr val="FFFFFF"/>
                    </a:solidFill>
                  </a:tcPr>
                </a:tc>
              </a:tr>
              <a:tr h="600075">
                <a:tc>
                  <a:txBody>
                    <a:bodyPr/>
                    <a:lstStyle/>
                    <a:p>
                      <a:r>
                        <a:rPr sz="1350" b="0">
                          <a:solidFill>
                            <a:srgbClr val="0F172A"/>
                          </a:solidFill>
                          <a:latin typeface="Arial"/>
                          <a:ea typeface="Arial"/>
                          <a:cs typeface="Arial"/>
                        </a:rPr>
                        <a:t>FY24–FY25</a:t>
                      </a:r>
                    </a:p>
                  </a:txBody>
                  <a:tcPr marL="91440" marR="91440" marT="45720" marB="45720">
                    <a:solidFill>
                      <a:srgbClr val="F3F5F7"/>
                    </a:solidFill>
                  </a:tcPr>
                </a:tc>
                <a:tc>
                  <a:txBody>
                    <a:bodyPr/>
                    <a:lstStyle/>
                    <a:p>
                      <a:r>
                        <a:rPr sz="1350" b="0">
                          <a:solidFill>
                            <a:srgbClr val="0F172A"/>
                          </a:solidFill>
                          <a:latin typeface="Arial"/>
                          <a:ea typeface="Arial"/>
                          <a:cs typeface="Arial"/>
                        </a:rPr>
                        <a:t>$0.00</a:t>
                      </a:r>
                    </a:p>
                  </a:txBody>
                  <a:tcPr marL="91440" marR="91440" marT="45720" marB="45720">
                    <a:solidFill>
                      <a:srgbClr val="F3F5F7"/>
                    </a:solidFill>
                  </a:tcPr>
                </a:tc>
                <a:tc>
                  <a:txBody>
                    <a:bodyPr/>
                    <a:lstStyle/>
                    <a:p>
                      <a:r>
                        <a:rPr sz="1350" b="0">
                          <a:solidFill>
                            <a:srgbClr val="0F172A"/>
                          </a:solidFill>
                          <a:latin typeface="Arial"/>
                          <a:ea typeface="Arial"/>
                          <a:cs typeface="Arial"/>
                        </a:rPr>
                        <a:t>$91,994.52</a:t>
                      </a:r>
                    </a:p>
                  </a:txBody>
                  <a:tcPr marL="91440" marR="91440" marT="45720" marB="45720">
                    <a:solidFill>
                      <a:srgbClr val="F3F5F7"/>
                    </a:solidFill>
                  </a:tcPr>
                </a:tc>
                <a:tc>
                  <a:txBody>
                    <a:bodyPr/>
                    <a:lstStyle/>
                    <a:p>
                      <a:r>
                        <a:rPr sz="1350" b="0">
                          <a:solidFill>
                            <a:srgbClr val="0F172A"/>
                          </a:solidFill>
                          <a:latin typeface="Arial"/>
                          <a:ea typeface="Arial"/>
                          <a:cs typeface="Arial"/>
                        </a:rPr>
                        <a:t>-$29,426.28</a:t>
                      </a:r>
                    </a:p>
                  </a:txBody>
                  <a:tcPr marL="91440" marR="91440" marT="45720" marB="45720">
                    <a:solidFill>
                      <a:srgbClr val="F3F5F7"/>
                    </a:solidFill>
                  </a:tcPr>
                </a:tc>
                <a:tc>
                  <a:txBody>
                    <a:bodyPr/>
                    <a:lstStyle/>
                    <a:p>
                      <a:r>
                        <a:rPr sz="1350" b="0">
                          <a:solidFill>
                            <a:srgbClr val="0F172A"/>
                          </a:solidFill>
                          <a:latin typeface="Arial"/>
                          <a:ea typeface="Arial"/>
                          <a:cs typeface="Arial"/>
                        </a:rPr>
                        <a:t>-$52,650.00</a:t>
                      </a:r>
                    </a:p>
                  </a:txBody>
                  <a:tcPr marL="91440" marR="91440" marT="45720" marB="45720">
                    <a:solidFill>
                      <a:srgbClr val="F3F5F7"/>
                    </a:solidFill>
                  </a:tcPr>
                </a:tc>
                <a:tc>
                  <a:txBody>
                    <a:bodyPr/>
                    <a:lstStyle/>
                    <a:p>
                      <a:r>
                        <a:rPr sz="1350" b="0">
                          <a:solidFill>
                            <a:srgbClr val="0F172A"/>
                          </a:solidFill>
                          <a:latin typeface="Arial"/>
                          <a:ea typeface="Arial"/>
                          <a:cs typeface="Arial"/>
                        </a:rPr>
                        <a:t>$1,125,842.52</a:t>
                      </a:r>
                    </a:p>
                  </a:txBody>
                  <a:tcPr marL="91440" marR="91440" marT="45720" marB="45720">
                    <a:solidFill>
                      <a:srgbClr val="F3F5F7"/>
                    </a:solidFill>
                  </a:tcPr>
                </a:tc>
              </a:tr>
              <a:tr h="600075">
                <a:tc>
                  <a:txBody>
                    <a:bodyPr/>
                    <a:lstStyle/>
                    <a:p>
                      <a:r>
                        <a:rPr sz="1350" b="0">
                          <a:solidFill>
                            <a:srgbClr val="0F172A"/>
                          </a:solidFill>
                          <a:latin typeface="Arial"/>
                          <a:ea typeface="Arial"/>
                          <a:cs typeface="Arial"/>
                        </a:rPr>
                        <a:t>FY25–FY26</a:t>
                      </a:r>
                    </a:p>
                  </a:txBody>
                  <a:tcPr marL="91440" marR="91440" marT="45720" marB="45720">
                    <a:solidFill>
                      <a:srgbClr val="FFFFFF"/>
                    </a:solidFill>
                  </a:tcPr>
                </a:tc>
                <a:tc>
                  <a:txBody>
                    <a:bodyPr/>
                    <a:lstStyle/>
                    <a:p>
                      <a:r>
                        <a:rPr sz="1350" b="0">
                          <a:solidFill>
                            <a:srgbClr val="0F172A"/>
                          </a:solidFill>
                          <a:latin typeface="Arial"/>
                          <a:ea typeface="Arial"/>
                          <a:cs typeface="Arial"/>
                        </a:rPr>
                        <a:t>$90,000.00</a:t>
                      </a:r>
                    </a:p>
                  </a:txBody>
                  <a:tcPr marL="91440" marR="91440" marT="45720" marB="45720">
                    <a:solidFill>
                      <a:srgbClr val="FFFFFF"/>
                    </a:solidFill>
                  </a:tcPr>
                </a:tc>
                <a:tc>
                  <a:txBody>
                    <a:bodyPr/>
                    <a:lstStyle/>
                    <a:p>
                      <a:r>
                        <a:rPr sz="1350" b="0">
                          <a:solidFill>
                            <a:srgbClr val="0F172A"/>
                          </a:solidFill>
                          <a:latin typeface="Arial"/>
                          <a:ea typeface="Arial"/>
                          <a:cs typeface="Arial"/>
                        </a:rPr>
                        <a:t>$111,342.84</a:t>
                      </a:r>
                    </a:p>
                  </a:txBody>
                  <a:tcPr marL="91440" marR="91440" marT="45720" marB="45720">
                    <a:solidFill>
                      <a:srgbClr val="FFFFFF"/>
                    </a:solidFill>
                  </a:tcPr>
                </a:tc>
                <a:tc>
                  <a:txBody>
                    <a:bodyPr/>
                    <a:lstStyle/>
                    <a:p>
                      <a:r>
                        <a:rPr sz="1350" b="0">
                          <a:solidFill>
                            <a:srgbClr val="0F172A"/>
                          </a:solidFill>
                          <a:latin typeface="Arial"/>
                          <a:ea typeface="Arial"/>
                          <a:cs typeface="Arial"/>
                        </a:rPr>
                        <a:t>-$22,676.40</a:t>
                      </a:r>
                    </a:p>
                  </a:txBody>
                  <a:tcPr marL="91440" marR="91440" marT="45720" marB="45720">
                    <a:solidFill>
                      <a:srgbClr val="FFFFFF"/>
                    </a:solidFill>
                  </a:tcPr>
                </a:tc>
                <a:tc>
                  <a:txBody>
                    <a:bodyPr/>
                    <a:lstStyle/>
                    <a:p>
                      <a:r>
                        <a:rPr sz="1350" b="0">
                          <a:solidFill>
                            <a:srgbClr val="0F172A"/>
                          </a:solidFill>
                          <a:latin typeface="Arial"/>
                          <a:ea typeface="Arial"/>
                          <a:cs typeface="Arial"/>
                        </a:rPr>
                        <a:t>$0.00</a:t>
                      </a:r>
                    </a:p>
                  </a:txBody>
                  <a:tcPr marL="91440" marR="91440" marT="45720" marB="45720">
                    <a:solidFill>
                      <a:srgbClr val="FFFFFF"/>
                    </a:solidFill>
                  </a:tcPr>
                </a:tc>
                <a:tc>
                  <a:txBody>
                    <a:bodyPr/>
                    <a:lstStyle/>
                    <a:p>
                      <a:r>
                        <a:rPr sz="1350" b="0">
                          <a:solidFill>
                            <a:srgbClr val="0F172A"/>
                          </a:solidFill>
                          <a:latin typeface="Arial"/>
                          <a:ea typeface="Arial"/>
                          <a:cs typeface="Arial"/>
                        </a:rPr>
                        <a:t>$1,304,508.96</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C33C2674-8368-4DA0-A2D8-72097E77F083}"/>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These validated bridge values supersede the inconsistent earlier-period movement schedule in source Appendix A3.</a:t>
            </a:r>
          </a:p>
        </p:txBody>
      </p:sp>
    </p:spTree>
    <p:extLst>
      <p:ext uri="{BB962C8B-B14F-4D97-AF65-F5344CB8AC3E}">
        <p14:creationId xmlns:p14="http://schemas.microsoft.com/office/powerpoint/2010/main" val="91933867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D702E6F-BD05-4606-AC73-576F39BD1C78}"/>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52105731-8D80-43BD-8F3D-3EE6B3B9724F}"/>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A90E4F0E-433E-4C86-81AC-78DF0D0B8F20}"/>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Concentration schedule</a:t>
            </a:r>
          </a:p>
        </p:txBody>
      </p:sp>
      <p:sp>
        <p:nvSpPr>
          <p:cNvPr id="4" name="">
            <a:extLst xmlns:a="http://schemas.openxmlformats.org/drawingml/2006/main">
              <a:ext uri="{FF2B5EF4-FFF2-40B4-BE49-F238E27FC236}">
                <a16:creationId xmlns:a16="http://schemas.microsoft.com/office/drawing/2014/main" id="{039B32EB-B800-4153-8734-C8492967DDAB}"/>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A2. Top 1, Top 5 and HHI cross-reference corresponding EVID-CONC items. Other tiers remain source-deck figures.</a:t>
            </a:r>
          </a:p>
        </p:txBody>
      </p:sp>
      <p:sp>
        <p:nvSpPr>
          <p:cNvPr id="5" name="">
            <a:extLst xmlns:a="http://schemas.openxmlformats.org/drawingml/2006/main">
              <a:ext uri="{FF2B5EF4-FFF2-40B4-BE49-F238E27FC236}">
                <a16:creationId xmlns:a16="http://schemas.microsoft.com/office/drawing/2014/main" id="{9EB4721D-0ED8-4E25-887D-04F5D2375D2A}"/>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B3438A54-687B-4389-8CD9-1D0A130DAA2C}"/>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036557DF-31F2-4FCF-B19D-6876D4827773}"/>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19</a:t>
            </a:r>
          </a:p>
        </p:txBody>
      </p:sp>
      <p:graphicFrame>
        <p:nvGraphicFramePr>
          <p:cNvPr id="16" name=""/>
          <p:cNvGraphicFramePr/>
          <p:nvPr/>
        </p:nvGraphicFramePr>
        <p:xfrm>
          <a:off xmlns:a="http://schemas.openxmlformats.org/drawingml/2006/main" x="533400" y="1762125"/>
          <a:ext xmlns:a="http://schemas.openxmlformats.org/drawingml/2006/main" cx="11125200" cy="3867150"/>
        </p:xfrm>
        <a:graphic xmlns:a="http://schemas.openxmlformats.org/drawingml/2006/main">
          <a:graphicData uri="http://schemas.openxmlformats.org/drawingml/2006/table">
            <a:tbl>
              <a:tblPr/>
              <a:tblGrid>
                <a:gridCol w="2333625"/>
                <a:gridCol w="1762125"/>
                <a:gridCol w="1762125"/>
                <a:gridCol w="1762125"/>
                <a:gridCol w="1752600"/>
                <a:gridCol w="1752600"/>
              </a:tblGrid>
              <a:tr h="429683">
                <a:tc>
                  <a:txBody>
                    <a:bodyPr/>
                    <a:lstStyle/>
                    <a:p>
                      <a:r>
                        <a:rPr sz="1200" b="1">
                          <a:solidFill>
                            <a:srgbClr val="FFFFFF"/>
                          </a:solidFill>
                          <a:latin typeface="Arial"/>
                          <a:ea typeface="Arial"/>
                          <a:cs typeface="Arial"/>
                        </a:rPr>
                        <a:t>Concentration Tier</a:t>
                      </a:r>
                    </a:p>
                  </a:txBody>
                  <a:tcPr marL="91440" marR="91440" marT="45720" marB="45720">
                    <a:solidFill>
                      <a:srgbClr val="0F172A"/>
                    </a:solidFill>
                  </a:tcPr>
                </a:tc>
                <a:tc>
                  <a:txBody>
                    <a:bodyPr/>
                    <a:lstStyle/>
                    <a:p>
                      <a:r>
                        <a:rPr sz="1200" b="1">
                          <a:solidFill>
                            <a:srgbClr val="FFFFFF"/>
                          </a:solidFill>
                          <a:latin typeface="Arial"/>
                          <a:ea typeface="Arial"/>
                          <a:cs typeface="Arial"/>
                        </a:rPr>
                        <a:t>FY22 ($ / %)</a:t>
                      </a:r>
                    </a:p>
                  </a:txBody>
                  <a:tcPr marL="91440" marR="91440" marT="45720" marB="45720">
                    <a:solidFill>
                      <a:srgbClr val="0F172A"/>
                    </a:solidFill>
                  </a:tcPr>
                </a:tc>
                <a:tc>
                  <a:txBody>
                    <a:bodyPr/>
                    <a:lstStyle/>
                    <a:p>
                      <a:r>
                        <a:rPr sz="1200" b="1">
                          <a:solidFill>
                            <a:srgbClr val="FFFFFF"/>
                          </a:solidFill>
                          <a:latin typeface="Arial"/>
                          <a:ea typeface="Arial"/>
                          <a:cs typeface="Arial"/>
                        </a:rPr>
                        <a:t>FY23 ($ / %)</a:t>
                      </a:r>
                    </a:p>
                  </a:txBody>
                  <a:tcPr marL="91440" marR="91440" marT="45720" marB="45720">
                    <a:solidFill>
                      <a:srgbClr val="0F172A"/>
                    </a:solidFill>
                  </a:tcPr>
                </a:tc>
                <a:tc>
                  <a:txBody>
                    <a:bodyPr/>
                    <a:lstStyle/>
                    <a:p>
                      <a:r>
                        <a:rPr sz="1200" b="1">
                          <a:solidFill>
                            <a:srgbClr val="FFFFFF"/>
                          </a:solidFill>
                          <a:latin typeface="Arial"/>
                          <a:ea typeface="Arial"/>
                          <a:cs typeface="Arial"/>
                        </a:rPr>
                        <a:t>FY24 ($ / %)</a:t>
                      </a:r>
                    </a:p>
                  </a:txBody>
                  <a:tcPr marL="91440" marR="91440" marT="45720" marB="45720">
                    <a:solidFill>
                      <a:srgbClr val="0F172A"/>
                    </a:solidFill>
                  </a:tcPr>
                </a:tc>
                <a:tc>
                  <a:txBody>
                    <a:bodyPr/>
                    <a:lstStyle/>
                    <a:p>
                      <a:r>
                        <a:rPr sz="1200" b="1">
                          <a:solidFill>
                            <a:srgbClr val="FFFFFF"/>
                          </a:solidFill>
                          <a:latin typeface="Arial"/>
                          <a:ea typeface="Arial"/>
                          <a:cs typeface="Arial"/>
                        </a:rPr>
                        <a:t>FY25 ($ / %)</a:t>
                      </a:r>
                    </a:p>
                  </a:txBody>
                  <a:tcPr marL="91440" marR="91440" marT="45720" marB="45720">
                    <a:solidFill>
                      <a:srgbClr val="0F172A"/>
                    </a:solidFill>
                  </a:tcPr>
                </a:tc>
                <a:tc>
                  <a:txBody>
                    <a:bodyPr/>
                    <a:lstStyle/>
                    <a:p>
                      <a:r>
                        <a:rPr sz="1200" b="1">
                          <a:solidFill>
                            <a:srgbClr val="FFFFFF"/>
                          </a:solidFill>
                          <a:latin typeface="Arial"/>
                          <a:ea typeface="Arial"/>
                          <a:cs typeface="Arial"/>
                        </a:rPr>
                        <a:t>FY26 ($ / %)</a:t>
                      </a:r>
                    </a:p>
                  </a:txBody>
                  <a:tcPr marL="91440" marR="91440" marT="45720" marB="45720">
                    <a:solidFill>
                      <a:srgbClr val="0F172A"/>
                    </a:solidFill>
                  </a:tcPr>
                </a:tc>
              </a:tr>
              <a:tr h="429683">
                <a:tc>
                  <a:txBody>
                    <a:bodyPr/>
                    <a:lstStyle/>
                    <a:p>
                      <a:r>
                        <a:rPr sz="1200" b="0">
                          <a:solidFill>
                            <a:srgbClr val="0F172A"/>
                          </a:solidFill>
                          <a:latin typeface="Arial"/>
                          <a:ea typeface="Arial"/>
                          <a:cs typeface="Arial"/>
                        </a:rPr>
                        <a:t>Top 1 Customer</a:t>
                      </a:r>
                    </a:p>
                  </a:txBody>
                  <a:tcPr marL="91440" marR="91440" marT="45720" marB="45720">
                    <a:solidFill>
                      <a:srgbClr val="F3F5F7"/>
                    </a:solidFill>
                  </a:tcPr>
                </a:tc>
                <a:tc>
                  <a:txBody>
                    <a:bodyPr/>
                    <a:lstStyle/>
                    <a:p>
                      <a:r>
                        <a:rPr sz="1200" b="0">
                          <a:solidFill>
                            <a:srgbClr val="0F172A"/>
                          </a:solidFill>
                          <a:latin typeface="Arial"/>
                          <a:ea typeface="Arial"/>
                          <a:cs typeface="Arial"/>
                        </a:rPr>
                        <a:t>$120,000 (11.0%)</a:t>
                      </a:r>
                    </a:p>
                  </a:txBody>
                  <a:tcPr marL="91440" marR="91440" marT="45720" marB="45720">
                    <a:solidFill>
                      <a:srgbClr val="F3F5F7"/>
                    </a:solidFill>
                  </a:tcPr>
                </a:tc>
                <a:tc>
                  <a:txBody>
                    <a:bodyPr/>
                    <a:lstStyle/>
                    <a:p>
                      <a:r>
                        <a:rPr sz="1200" b="0">
                          <a:solidFill>
                            <a:srgbClr val="0F172A"/>
                          </a:solidFill>
                          <a:latin typeface="Arial"/>
                          <a:ea typeface="Arial"/>
                          <a:cs typeface="Arial"/>
                        </a:rPr>
                        <a:t>$138,000 (12.7%)</a:t>
                      </a:r>
                    </a:p>
                  </a:txBody>
                  <a:tcPr marL="91440" marR="91440" marT="45720" marB="45720">
                    <a:solidFill>
                      <a:srgbClr val="F3F5F7"/>
                    </a:solidFill>
                  </a:tcPr>
                </a:tc>
                <a:tc>
                  <a:txBody>
                    <a:bodyPr/>
                    <a:lstStyle/>
                    <a:p>
                      <a:r>
                        <a:rPr sz="1200" b="0">
                          <a:solidFill>
                            <a:srgbClr val="0F172A"/>
                          </a:solidFill>
                          <a:latin typeface="Arial"/>
                          <a:ea typeface="Arial"/>
                          <a:cs typeface="Arial"/>
                        </a:rPr>
                        <a:t>$158,700 (14.2%)</a:t>
                      </a:r>
                    </a:p>
                  </a:txBody>
                  <a:tcPr marL="91440" marR="91440" marT="45720" marB="45720">
                    <a:solidFill>
                      <a:srgbClr val="F3F5F7"/>
                    </a:solidFill>
                  </a:tcPr>
                </a:tc>
                <a:tc>
                  <a:txBody>
                    <a:bodyPr/>
                    <a:lstStyle/>
                    <a:p>
                      <a:r>
                        <a:rPr sz="1200" b="0">
                          <a:solidFill>
                            <a:srgbClr val="0F172A"/>
                          </a:solidFill>
                          <a:latin typeface="Arial"/>
                          <a:ea typeface="Arial"/>
                          <a:cs typeface="Arial"/>
                        </a:rPr>
                        <a:t>$182,505 (16.2%)</a:t>
                      </a:r>
                    </a:p>
                  </a:txBody>
                  <a:tcPr marL="91440" marR="91440" marT="45720" marB="45720">
                    <a:solidFill>
                      <a:srgbClr val="F3F5F7"/>
                    </a:solidFill>
                  </a:tcPr>
                </a:tc>
                <a:tc>
                  <a:txBody>
                    <a:bodyPr/>
                    <a:lstStyle/>
                    <a:p>
                      <a:r>
                        <a:rPr sz="1200" b="0">
                          <a:solidFill>
                            <a:srgbClr val="0F172A"/>
                          </a:solidFill>
                          <a:latin typeface="Arial"/>
                          <a:ea typeface="Arial"/>
                          <a:cs typeface="Arial"/>
                        </a:rPr>
                        <a:t>$209,881 (16.1%)</a:t>
                      </a:r>
                    </a:p>
                  </a:txBody>
                  <a:tcPr marL="91440" marR="91440" marT="45720" marB="45720">
                    <a:solidFill>
                      <a:srgbClr val="F3F5F7"/>
                    </a:solidFill>
                  </a:tcPr>
                </a:tc>
              </a:tr>
              <a:tr h="429683">
                <a:tc>
                  <a:txBody>
                    <a:bodyPr/>
                    <a:lstStyle/>
                    <a:p>
                      <a:r>
                        <a:rPr sz="1200" b="0">
                          <a:solidFill>
                            <a:srgbClr val="0F172A"/>
                          </a:solidFill>
                          <a:latin typeface="Arial"/>
                          <a:ea typeface="Arial"/>
                          <a:cs typeface="Arial"/>
                        </a:rPr>
                        <a:t>Top 3 Customers</a:t>
                      </a:r>
                    </a:p>
                  </a:txBody>
                  <a:tcPr marL="91440" marR="91440" marT="45720" marB="45720">
                    <a:solidFill>
                      <a:srgbClr val="FFFFFF"/>
                    </a:solidFill>
                  </a:tcPr>
                </a:tc>
                <a:tc>
                  <a:txBody>
                    <a:bodyPr/>
                    <a:lstStyle/>
                    <a:p>
                      <a:r>
                        <a:rPr sz="1200" b="0">
                          <a:solidFill>
                            <a:srgbClr val="0F172A"/>
                          </a:solidFill>
                          <a:latin typeface="Arial"/>
                          <a:ea typeface="Arial"/>
                          <a:cs typeface="Arial"/>
                        </a:rPr>
                        <a:t>$325,000 (29.8%)</a:t>
                      </a:r>
                    </a:p>
                  </a:txBody>
                  <a:tcPr marL="91440" marR="91440" marT="45720" marB="45720">
                    <a:solidFill>
                      <a:srgbClr val="FFFFFF"/>
                    </a:solidFill>
                  </a:tcPr>
                </a:tc>
                <a:tc>
                  <a:txBody>
                    <a:bodyPr/>
                    <a:lstStyle/>
                    <a:p>
                      <a:r>
                        <a:rPr sz="1200" b="0">
                          <a:solidFill>
                            <a:srgbClr val="0F172A"/>
                          </a:solidFill>
                          <a:latin typeface="Arial"/>
                          <a:ea typeface="Arial"/>
                          <a:cs typeface="Arial"/>
                        </a:rPr>
                        <a:t>$338,800 (31.3%)</a:t>
                      </a:r>
                    </a:p>
                  </a:txBody>
                  <a:tcPr marL="91440" marR="91440" marT="45720" marB="45720">
                    <a:solidFill>
                      <a:srgbClr val="FFFFFF"/>
                    </a:solidFill>
                  </a:tcPr>
                </a:tc>
                <a:tc>
                  <a:txBody>
                    <a:bodyPr/>
                    <a:lstStyle/>
                    <a:p>
                      <a:r>
                        <a:rPr sz="1200" b="0">
                          <a:solidFill>
                            <a:srgbClr val="0F172A"/>
                          </a:solidFill>
                          <a:latin typeface="Arial"/>
                          <a:ea typeface="Arial"/>
                          <a:cs typeface="Arial"/>
                        </a:rPr>
                        <a:t>$389,260 (34.9%)</a:t>
                      </a:r>
                    </a:p>
                  </a:txBody>
                  <a:tcPr marL="91440" marR="91440" marT="45720" marB="45720">
                    <a:solidFill>
                      <a:srgbClr val="FFFFFF"/>
                    </a:solidFill>
                  </a:tcPr>
                </a:tc>
                <a:tc>
                  <a:txBody>
                    <a:bodyPr/>
                    <a:lstStyle/>
                    <a:p>
                      <a:r>
                        <a:rPr sz="1200" b="0">
                          <a:solidFill>
                            <a:srgbClr val="0F172A"/>
                          </a:solidFill>
                          <a:latin typeface="Arial"/>
                          <a:ea typeface="Arial"/>
                          <a:cs typeface="Arial"/>
                        </a:rPr>
                        <a:t>$447,416 (39.7%)</a:t>
                      </a:r>
                    </a:p>
                  </a:txBody>
                  <a:tcPr marL="91440" marR="91440" marT="45720" marB="45720">
                    <a:solidFill>
                      <a:srgbClr val="FFFFFF"/>
                    </a:solidFill>
                  </a:tcPr>
                </a:tc>
                <a:tc>
                  <a:txBody>
                    <a:bodyPr/>
                    <a:lstStyle/>
                    <a:p>
                      <a:r>
                        <a:rPr sz="1200" b="0">
                          <a:solidFill>
                            <a:srgbClr val="0F172A"/>
                          </a:solidFill>
                          <a:latin typeface="Arial"/>
                          <a:ea typeface="Arial"/>
                          <a:cs typeface="Arial"/>
                        </a:rPr>
                        <a:t>$514,467 (39.4%)</a:t>
                      </a:r>
                    </a:p>
                  </a:txBody>
                  <a:tcPr marL="91440" marR="91440" marT="45720" marB="45720">
                    <a:solidFill>
                      <a:srgbClr val="FFFFFF"/>
                    </a:solidFill>
                  </a:tcPr>
                </a:tc>
              </a:tr>
              <a:tr h="429683">
                <a:tc>
                  <a:txBody>
                    <a:bodyPr/>
                    <a:lstStyle/>
                    <a:p>
                      <a:r>
                        <a:rPr sz="1200" b="0">
                          <a:solidFill>
                            <a:srgbClr val="0F172A"/>
                          </a:solidFill>
                          <a:latin typeface="Arial"/>
                          <a:ea typeface="Arial"/>
                          <a:cs typeface="Arial"/>
                        </a:rPr>
                        <a:t>Top 5 Customers</a:t>
                      </a:r>
                    </a:p>
                  </a:txBody>
                  <a:tcPr marL="91440" marR="91440" marT="45720" marB="45720">
                    <a:solidFill>
                      <a:srgbClr val="F3F5F7"/>
                    </a:solidFill>
                  </a:tcPr>
                </a:tc>
                <a:tc>
                  <a:txBody>
                    <a:bodyPr/>
                    <a:lstStyle/>
                    <a:p>
                      <a:r>
                        <a:rPr sz="1200" b="0">
                          <a:solidFill>
                            <a:srgbClr val="0F172A"/>
                          </a:solidFill>
                          <a:latin typeface="Arial"/>
                          <a:ea typeface="Arial"/>
                          <a:cs typeface="Arial"/>
                        </a:rPr>
                        <a:t>$490,000 (44.9%)</a:t>
                      </a:r>
                    </a:p>
                  </a:txBody>
                  <a:tcPr marL="91440" marR="91440" marT="45720" marB="45720">
                    <a:solidFill>
                      <a:srgbClr val="F3F5F7"/>
                    </a:solidFill>
                  </a:tcPr>
                </a:tc>
                <a:tc>
                  <a:txBody>
                    <a:bodyPr/>
                    <a:lstStyle/>
                    <a:p>
                      <a:r>
                        <a:rPr sz="1200" b="0">
                          <a:solidFill>
                            <a:srgbClr val="0F172A"/>
                          </a:solidFill>
                          <a:latin typeface="Arial"/>
                          <a:ea typeface="Arial"/>
                          <a:cs typeface="Arial"/>
                        </a:rPr>
                        <a:t>$501,100 (46.2%)</a:t>
                      </a:r>
                    </a:p>
                  </a:txBody>
                  <a:tcPr marL="91440" marR="91440" marT="45720" marB="45720">
                    <a:solidFill>
                      <a:srgbClr val="F3F5F7"/>
                    </a:solidFill>
                  </a:tcPr>
                </a:tc>
                <a:tc>
                  <a:txBody>
                    <a:bodyPr/>
                    <a:lstStyle/>
                    <a:p>
                      <a:r>
                        <a:rPr sz="1200" b="0">
                          <a:solidFill>
                            <a:srgbClr val="0F172A"/>
                          </a:solidFill>
                          <a:latin typeface="Arial"/>
                          <a:ea typeface="Arial"/>
                          <a:cs typeface="Arial"/>
                        </a:rPr>
                        <a:t>$534,214 (47.9%)</a:t>
                      </a:r>
                    </a:p>
                  </a:txBody>
                  <a:tcPr marL="91440" marR="91440" marT="45720" marB="45720">
                    <a:solidFill>
                      <a:srgbClr val="F3F5F7"/>
                    </a:solidFill>
                  </a:tcPr>
                </a:tc>
                <a:tc>
                  <a:txBody>
                    <a:bodyPr/>
                    <a:lstStyle/>
                    <a:p>
                      <a:r>
                        <a:rPr sz="1200" b="0">
                          <a:solidFill>
                            <a:srgbClr val="0F172A"/>
                          </a:solidFill>
                          <a:latin typeface="Arial"/>
                          <a:ea typeface="Arial"/>
                          <a:cs typeface="Arial"/>
                        </a:rPr>
                        <a:t>$588,825 (52.3%)</a:t>
                      </a:r>
                    </a:p>
                  </a:txBody>
                  <a:tcPr marL="91440" marR="91440" marT="45720" marB="45720">
                    <a:solidFill>
                      <a:srgbClr val="F3F5F7"/>
                    </a:solidFill>
                  </a:tcPr>
                </a:tc>
                <a:tc>
                  <a:txBody>
                    <a:bodyPr/>
                    <a:lstStyle/>
                    <a:p>
                      <a:r>
                        <a:rPr sz="1200" b="0">
                          <a:solidFill>
                            <a:srgbClr val="0F172A"/>
                          </a:solidFill>
                          <a:latin typeface="Arial"/>
                          <a:ea typeface="Arial"/>
                          <a:cs typeface="Arial"/>
                        </a:rPr>
                        <a:t>$677,662 (51.9%)</a:t>
                      </a:r>
                    </a:p>
                  </a:txBody>
                  <a:tcPr marL="91440" marR="91440" marT="45720" marB="45720">
                    <a:solidFill>
                      <a:srgbClr val="F3F5F7"/>
                    </a:solidFill>
                  </a:tcPr>
                </a:tc>
              </a:tr>
              <a:tr h="429683">
                <a:tc>
                  <a:txBody>
                    <a:bodyPr/>
                    <a:lstStyle/>
                    <a:p>
                      <a:r>
                        <a:rPr sz="1200" b="0">
                          <a:solidFill>
                            <a:srgbClr val="0F172A"/>
                          </a:solidFill>
                          <a:latin typeface="Arial"/>
                          <a:ea typeface="Arial"/>
                          <a:cs typeface="Arial"/>
                        </a:rPr>
                        <a:t>Top 10 Customers</a:t>
                      </a:r>
                    </a:p>
                  </a:txBody>
                  <a:tcPr marL="91440" marR="91440" marT="45720" marB="45720">
                    <a:solidFill>
                      <a:srgbClr val="FFFFFF"/>
                    </a:solidFill>
                  </a:tcPr>
                </a:tc>
                <a:tc>
                  <a:txBody>
                    <a:bodyPr/>
                    <a:lstStyle/>
                    <a:p>
                      <a:r>
                        <a:rPr sz="1200" b="0">
                          <a:solidFill>
                            <a:srgbClr val="0F172A"/>
                          </a:solidFill>
                          <a:latin typeface="Arial"/>
                          <a:ea typeface="Arial"/>
                          <a:cs typeface="Arial"/>
                        </a:rPr>
                        <a:t>$795,000 (72.9%)</a:t>
                      </a:r>
                    </a:p>
                  </a:txBody>
                  <a:tcPr marL="91440" marR="91440" marT="45720" marB="45720">
                    <a:solidFill>
                      <a:srgbClr val="FFFFFF"/>
                    </a:solidFill>
                  </a:tcPr>
                </a:tc>
                <a:tc>
                  <a:txBody>
                    <a:bodyPr/>
                    <a:lstStyle/>
                    <a:p>
                      <a:r>
                        <a:rPr sz="1200" b="0">
                          <a:solidFill>
                            <a:srgbClr val="0F172A"/>
                          </a:solidFill>
                          <a:latin typeface="Arial"/>
                          <a:ea typeface="Arial"/>
                          <a:cs typeface="Arial"/>
                        </a:rPr>
                        <a:t>$786,400 (72.6%)</a:t>
                      </a:r>
                    </a:p>
                  </a:txBody>
                  <a:tcPr marL="91440" marR="91440" marT="45720" marB="45720">
                    <a:solidFill>
                      <a:srgbClr val="FFFFFF"/>
                    </a:solidFill>
                  </a:tcPr>
                </a:tc>
                <a:tc>
                  <a:txBody>
                    <a:bodyPr/>
                    <a:lstStyle/>
                    <a:p>
                      <a:r>
                        <a:rPr sz="1200" b="0">
                          <a:solidFill>
                            <a:srgbClr val="0F172A"/>
                          </a:solidFill>
                          <a:latin typeface="Arial"/>
                          <a:ea typeface="Arial"/>
                          <a:cs typeface="Arial"/>
                        </a:rPr>
                        <a:t>$787,134 (70.5%)</a:t>
                      </a:r>
                    </a:p>
                  </a:txBody>
                  <a:tcPr marL="91440" marR="91440" marT="45720" marB="45720">
                    <a:solidFill>
                      <a:srgbClr val="FFFFFF"/>
                    </a:solidFill>
                  </a:tcPr>
                </a:tc>
                <a:tc>
                  <a:txBody>
                    <a:bodyPr/>
                    <a:lstStyle/>
                    <a:p>
                      <a:r>
                        <a:rPr sz="1200" b="0">
                          <a:solidFill>
                            <a:srgbClr val="0F172A"/>
                          </a:solidFill>
                          <a:latin typeface="Arial"/>
                          <a:ea typeface="Arial"/>
                          <a:cs typeface="Arial"/>
                        </a:rPr>
                        <a:t>$825,501 (73.3%)</a:t>
                      </a:r>
                    </a:p>
                  </a:txBody>
                  <a:tcPr marL="91440" marR="91440" marT="45720" marB="45720">
                    <a:solidFill>
                      <a:srgbClr val="FFFFFF"/>
                    </a:solidFill>
                  </a:tcPr>
                </a:tc>
                <a:tc>
                  <a:txBody>
                    <a:bodyPr/>
                    <a:lstStyle/>
                    <a:p>
                      <a:r>
                        <a:rPr sz="1200" b="0">
                          <a:solidFill>
                            <a:srgbClr val="0F172A"/>
                          </a:solidFill>
                          <a:latin typeface="Arial"/>
                          <a:ea typeface="Arial"/>
                          <a:cs typeface="Arial"/>
                        </a:rPr>
                        <a:t>$939,615 (72.0%)</a:t>
                      </a:r>
                    </a:p>
                  </a:txBody>
                  <a:tcPr marL="91440" marR="91440" marT="45720" marB="45720">
                    <a:solidFill>
                      <a:srgbClr val="FFFFFF"/>
                    </a:solidFill>
                  </a:tcPr>
                </a:tc>
              </a:tr>
              <a:tr h="429683">
                <a:tc>
                  <a:txBody>
                    <a:bodyPr/>
                    <a:lstStyle/>
                    <a:p>
                      <a:r>
                        <a:rPr sz="1200" b="0">
                          <a:solidFill>
                            <a:srgbClr val="0F172A"/>
                          </a:solidFill>
                          <a:latin typeface="Arial"/>
                          <a:ea typeface="Arial"/>
                          <a:cs typeface="Arial"/>
                        </a:rPr>
                        <a:t>Top 20 Customers</a:t>
                      </a:r>
                    </a:p>
                  </a:txBody>
                  <a:tcPr marL="91440" marR="91440" marT="45720" marB="45720">
                    <a:solidFill>
                      <a:srgbClr val="F3F5F7"/>
                    </a:solidFill>
                  </a:tcPr>
                </a:tc>
                <a:tc>
                  <a:txBody>
                    <a:bodyPr/>
                    <a:lstStyle/>
                    <a:p>
                      <a:r>
                        <a:rPr sz="1200" b="0">
                          <a:solidFill>
                            <a:srgbClr val="0F172A"/>
                          </a:solidFill>
                          <a:latin typeface="Arial"/>
                          <a:ea typeface="Arial"/>
                          <a:cs typeface="Arial"/>
                        </a:rPr>
                        <a:t>$973,361 (89.2%)</a:t>
                      </a:r>
                    </a:p>
                  </a:txBody>
                  <a:tcPr marL="91440" marR="91440" marT="45720" marB="45720">
                    <a:solidFill>
                      <a:srgbClr val="F3F5F7"/>
                    </a:solidFill>
                  </a:tcPr>
                </a:tc>
                <a:tc>
                  <a:txBody>
                    <a:bodyPr/>
                    <a:lstStyle/>
                    <a:p>
                      <a:r>
                        <a:rPr sz="1200" b="0">
                          <a:solidFill>
                            <a:srgbClr val="0F172A"/>
                          </a:solidFill>
                          <a:latin typeface="Arial"/>
                          <a:ea typeface="Arial"/>
                          <a:cs typeface="Arial"/>
                        </a:rPr>
                        <a:t>$966,307 (89.2%)</a:t>
                      </a:r>
                    </a:p>
                  </a:txBody>
                  <a:tcPr marL="91440" marR="91440" marT="45720" marB="45720">
                    <a:solidFill>
                      <a:srgbClr val="F3F5F7"/>
                    </a:solidFill>
                  </a:tcPr>
                </a:tc>
                <a:tc>
                  <a:txBody>
                    <a:bodyPr/>
                    <a:lstStyle/>
                    <a:p>
                      <a:r>
                        <a:rPr sz="1200" b="0">
                          <a:solidFill>
                            <a:srgbClr val="0F172A"/>
                          </a:solidFill>
                          <a:latin typeface="Arial"/>
                          <a:ea typeface="Arial"/>
                          <a:cs typeface="Arial"/>
                        </a:rPr>
                        <a:t>$982,438 (88.0%)</a:t>
                      </a:r>
                    </a:p>
                  </a:txBody>
                  <a:tcPr marL="91440" marR="91440" marT="45720" marB="45720">
                    <a:solidFill>
                      <a:srgbClr val="F3F5F7"/>
                    </a:solidFill>
                  </a:tcPr>
                </a:tc>
                <a:tc>
                  <a:txBody>
                    <a:bodyPr/>
                    <a:lstStyle/>
                    <a:p>
                      <a:r>
                        <a:rPr sz="1200" b="0">
                          <a:solidFill>
                            <a:srgbClr val="0F172A"/>
                          </a:solidFill>
                          <a:latin typeface="Arial"/>
                          <a:ea typeface="Arial"/>
                          <a:cs typeface="Arial"/>
                        </a:rPr>
                        <a:t>$1,009,161 (89.6%)</a:t>
                      </a:r>
                    </a:p>
                  </a:txBody>
                  <a:tcPr marL="91440" marR="91440" marT="45720" marB="45720">
                    <a:solidFill>
                      <a:srgbClr val="F3F5F7"/>
                    </a:solidFill>
                  </a:tcPr>
                </a:tc>
                <a:tc>
                  <a:txBody>
                    <a:bodyPr/>
                    <a:lstStyle/>
                    <a:p>
                      <a:r>
                        <a:rPr sz="1200" b="0">
                          <a:solidFill>
                            <a:srgbClr val="0F172A"/>
                          </a:solidFill>
                          <a:latin typeface="Arial"/>
                          <a:ea typeface="Arial"/>
                          <a:cs typeface="Arial"/>
                        </a:rPr>
                        <a:t>$1,155,468 (88.6%)</a:t>
                      </a:r>
                    </a:p>
                  </a:txBody>
                  <a:tcPr marL="91440" marR="91440" marT="45720" marB="45720">
                    <a:solidFill>
                      <a:srgbClr val="F3F5F7"/>
                    </a:solidFill>
                  </a:tcPr>
                </a:tc>
              </a:tr>
              <a:tr h="429683">
                <a:tc>
                  <a:txBody>
                    <a:bodyPr/>
                    <a:lstStyle/>
                    <a:p>
                      <a:r>
                        <a:rPr sz="1200" b="0">
                          <a:solidFill>
                            <a:srgbClr val="0F172A"/>
                          </a:solidFill>
                          <a:latin typeface="Arial"/>
                          <a:ea typeface="Arial"/>
                          <a:cs typeface="Arial"/>
                        </a:rPr>
                        <a:t>Remaining Tail</a:t>
                      </a:r>
                    </a:p>
                  </a:txBody>
                  <a:tcPr marL="91440" marR="91440" marT="45720" marB="45720">
                    <a:solidFill>
                      <a:srgbClr val="FFFFFF"/>
                    </a:solidFill>
                  </a:tcPr>
                </a:tc>
                <a:tc>
                  <a:txBody>
                    <a:bodyPr/>
                    <a:lstStyle/>
                    <a:p>
                      <a:r>
                        <a:rPr sz="1200" b="0">
                          <a:solidFill>
                            <a:srgbClr val="0F172A"/>
                          </a:solidFill>
                          <a:latin typeface="Arial"/>
                          <a:ea typeface="Arial"/>
                          <a:cs typeface="Arial"/>
                        </a:rPr>
                        <a:t>$117,797 (10.8%)</a:t>
                      </a:r>
                    </a:p>
                  </a:txBody>
                  <a:tcPr marL="91440" marR="91440" marT="45720" marB="45720">
                    <a:solidFill>
                      <a:srgbClr val="FFFFFF"/>
                    </a:solidFill>
                  </a:tcPr>
                </a:tc>
                <a:tc>
                  <a:txBody>
                    <a:bodyPr/>
                    <a:lstStyle/>
                    <a:p>
                      <a:r>
                        <a:rPr sz="1200" b="0">
                          <a:solidFill>
                            <a:srgbClr val="0F172A"/>
                          </a:solidFill>
                          <a:latin typeface="Arial"/>
                          <a:ea typeface="Arial"/>
                          <a:cs typeface="Arial"/>
                        </a:rPr>
                        <a:t>$117,489 (10.8%)</a:t>
                      </a:r>
                    </a:p>
                  </a:txBody>
                  <a:tcPr marL="91440" marR="91440" marT="45720" marB="45720">
                    <a:solidFill>
                      <a:srgbClr val="FFFFFF"/>
                    </a:solidFill>
                  </a:tcPr>
                </a:tc>
                <a:tc>
                  <a:txBody>
                    <a:bodyPr/>
                    <a:lstStyle/>
                    <a:p>
                      <a:r>
                        <a:rPr sz="1200" b="0">
                          <a:solidFill>
                            <a:srgbClr val="0F172A"/>
                          </a:solidFill>
                          <a:latin typeface="Arial"/>
                          <a:ea typeface="Arial"/>
                          <a:cs typeface="Arial"/>
                        </a:rPr>
                        <a:t>$133,487 (12.0%)</a:t>
                      </a:r>
                    </a:p>
                  </a:txBody>
                  <a:tcPr marL="91440" marR="91440" marT="45720" marB="45720">
                    <a:solidFill>
                      <a:srgbClr val="FFFFFF"/>
                    </a:solidFill>
                  </a:tcPr>
                </a:tc>
                <a:tc>
                  <a:txBody>
                    <a:bodyPr/>
                    <a:lstStyle/>
                    <a:p>
                      <a:r>
                        <a:rPr sz="1200" b="0">
                          <a:solidFill>
                            <a:srgbClr val="0F172A"/>
                          </a:solidFill>
                          <a:latin typeface="Arial"/>
                          <a:ea typeface="Arial"/>
                          <a:cs typeface="Arial"/>
                        </a:rPr>
                        <a:t>$116,681 (10.4%)</a:t>
                      </a:r>
                    </a:p>
                  </a:txBody>
                  <a:tcPr marL="91440" marR="91440" marT="45720" marB="45720">
                    <a:solidFill>
                      <a:srgbClr val="FFFFFF"/>
                    </a:solidFill>
                  </a:tcPr>
                </a:tc>
                <a:tc>
                  <a:txBody>
                    <a:bodyPr/>
                    <a:lstStyle/>
                    <a:p>
                      <a:r>
                        <a:rPr sz="1200" b="0">
                          <a:solidFill>
                            <a:srgbClr val="0F172A"/>
                          </a:solidFill>
                          <a:latin typeface="Arial"/>
                          <a:ea typeface="Arial"/>
                          <a:cs typeface="Arial"/>
                        </a:rPr>
                        <a:t>$149,041 (11.4%)</a:t>
                      </a:r>
                    </a:p>
                  </a:txBody>
                  <a:tcPr marL="91440" marR="91440" marT="45720" marB="45720">
                    <a:solidFill>
                      <a:srgbClr val="FFFFFF"/>
                    </a:solidFill>
                  </a:tcPr>
                </a:tc>
              </a:tr>
              <a:tr h="429683">
                <a:tc>
                  <a:txBody>
                    <a:bodyPr/>
                    <a:lstStyle/>
                    <a:p>
                      <a:r>
                        <a:rPr sz="1200" b="0">
                          <a:solidFill>
                            <a:srgbClr val="0F172A"/>
                          </a:solidFill>
                          <a:latin typeface="Arial"/>
                          <a:ea typeface="Arial"/>
                          <a:cs typeface="Arial"/>
                        </a:rPr>
                        <a:t>Total Clean Revenue</a:t>
                      </a:r>
                    </a:p>
                  </a:txBody>
                  <a:tcPr marL="91440" marR="91440" marT="45720" marB="45720">
                    <a:solidFill>
                      <a:srgbClr val="F3F5F7"/>
                    </a:solidFill>
                  </a:tcPr>
                </a:tc>
                <a:tc>
                  <a:txBody>
                    <a:bodyPr/>
                    <a:lstStyle/>
                    <a:p>
                      <a:r>
                        <a:rPr sz="1200" b="0">
                          <a:solidFill>
                            <a:srgbClr val="0F172A"/>
                          </a:solidFill>
                          <a:latin typeface="Arial"/>
                          <a:ea typeface="Arial"/>
                          <a:cs typeface="Arial"/>
                        </a:rPr>
                        <a:t>$1,091,158 (100%)</a:t>
                      </a:r>
                    </a:p>
                  </a:txBody>
                  <a:tcPr marL="91440" marR="91440" marT="45720" marB="45720">
                    <a:solidFill>
                      <a:srgbClr val="F3F5F7"/>
                    </a:solidFill>
                  </a:tcPr>
                </a:tc>
                <a:tc>
                  <a:txBody>
                    <a:bodyPr/>
                    <a:lstStyle/>
                    <a:p>
                      <a:r>
                        <a:rPr sz="1200" b="0">
                          <a:solidFill>
                            <a:srgbClr val="0F172A"/>
                          </a:solidFill>
                          <a:latin typeface="Arial"/>
                          <a:ea typeface="Arial"/>
                          <a:cs typeface="Arial"/>
                        </a:rPr>
                        <a:t>$1,083,796 (100%)</a:t>
                      </a:r>
                    </a:p>
                  </a:txBody>
                  <a:tcPr marL="91440" marR="91440" marT="45720" marB="45720">
                    <a:solidFill>
                      <a:srgbClr val="F3F5F7"/>
                    </a:solidFill>
                  </a:tcPr>
                </a:tc>
                <a:tc>
                  <a:txBody>
                    <a:bodyPr/>
                    <a:lstStyle/>
                    <a:p>
                      <a:r>
                        <a:rPr sz="1200" b="0">
                          <a:solidFill>
                            <a:srgbClr val="0F172A"/>
                          </a:solidFill>
                          <a:latin typeface="Arial"/>
                          <a:ea typeface="Arial"/>
                          <a:cs typeface="Arial"/>
                        </a:rPr>
                        <a:t>$1,115,924 (100%)</a:t>
                      </a:r>
                    </a:p>
                  </a:txBody>
                  <a:tcPr marL="91440" marR="91440" marT="45720" marB="45720">
                    <a:solidFill>
                      <a:srgbClr val="F3F5F7"/>
                    </a:solidFill>
                  </a:tcPr>
                </a:tc>
                <a:tc>
                  <a:txBody>
                    <a:bodyPr/>
                    <a:lstStyle/>
                    <a:p>
                      <a:r>
                        <a:rPr sz="1200" b="0">
                          <a:solidFill>
                            <a:srgbClr val="0F172A"/>
                          </a:solidFill>
                          <a:latin typeface="Arial"/>
                          <a:ea typeface="Arial"/>
                          <a:cs typeface="Arial"/>
                        </a:rPr>
                        <a:t>$1,125,843 (100%)</a:t>
                      </a:r>
                    </a:p>
                  </a:txBody>
                  <a:tcPr marL="91440" marR="91440" marT="45720" marB="45720">
                    <a:solidFill>
                      <a:srgbClr val="F3F5F7"/>
                    </a:solidFill>
                  </a:tcPr>
                </a:tc>
                <a:tc>
                  <a:txBody>
                    <a:bodyPr/>
                    <a:lstStyle/>
                    <a:p>
                      <a:r>
                        <a:rPr sz="1200" b="0">
                          <a:solidFill>
                            <a:srgbClr val="0F172A"/>
                          </a:solidFill>
                          <a:latin typeface="Arial"/>
                          <a:ea typeface="Arial"/>
                          <a:cs typeface="Arial"/>
                        </a:rPr>
                        <a:t>$1,304,509 (100%)</a:t>
                      </a:r>
                    </a:p>
                  </a:txBody>
                  <a:tcPr marL="91440" marR="91440" marT="45720" marB="45720">
                    <a:solidFill>
                      <a:srgbClr val="F3F5F7"/>
                    </a:solidFill>
                  </a:tcPr>
                </a:tc>
              </a:tr>
              <a:tr h="429683">
                <a:tc>
                  <a:txBody>
                    <a:bodyPr/>
                    <a:lstStyle/>
                    <a:p>
                      <a:r>
                        <a:rPr sz="1200" b="0">
                          <a:solidFill>
                            <a:srgbClr val="0F172A"/>
                          </a:solidFill>
                          <a:latin typeface="Arial"/>
                          <a:ea typeface="Arial"/>
                          <a:cs typeface="Arial"/>
                        </a:rPr>
                        <a:t>HHI Concentration Index</a:t>
                      </a:r>
                    </a:p>
                  </a:txBody>
                  <a:tcPr marL="91440" marR="91440" marT="45720" marB="45720">
                    <a:solidFill>
                      <a:srgbClr val="FFFFFF"/>
                    </a:solidFill>
                  </a:tcPr>
                </a:tc>
                <a:tc>
                  <a:txBody>
                    <a:bodyPr/>
                    <a:lstStyle/>
                    <a:p>
                      <a:r>
                        <a:rPr sz="1200" b="0">
                          <a:solidFill>
                            <a:srgbClr val="0F172A"/>
                          </a:solidFill>
                          <a:latin typeface="Arial"/>
                          <a:ea typeface="Arial"/>
                          <a:cs typeface="Arial"/>
                        </a:rPr>
                        <a:t>611.0</a:t>
                      </a:r>
                    </a:p>
                  </a:txBody>
                  <a:tcPr marL="91440" marR="91440" marT="45720" marB="45720">
                    <a:solidFill>
                      <a:srgbClr val="FFFFFF"/>
                    </a:solidFill>
                  </a:tcPr>
                </a:tc>
                <a:tc>
                  <a:txBody>
                    <a:bodyPr/>
                    <a:lstStyle/>
                    <a:p>
                      <a:r>
                        <a:rPr sz="1200" b="0">
                          <a:solidFill>
                            <a:srgbClr val="0F172A"/>
                          </a:solidFill>
                          <a:latin typeface="Arial"/>
                          <a:ea typeface="Arial"/>
                          <a:cs typeface="Arial"/>
                        </a:rPr>
                        <a:t>626.0</a:t>
                      </a:r>
                    </a:p>
                  </a:txBody>
                  <a:tcPr marL="91440" marR="91440" marT="45720" marB="45720">
                    <a:solidFill>
                      <a:srgbClr val="FFFFFF"/>
                    </a:solidFill>
                  </a:tcPr>
                </a:tc>
                <a:tc>
                  <a:txBody>
                    <a:bodyPr/>
                    <a:lstStyle/>
                    <a:p>
                      <a:r>
                        <a:rPr sz="1200" b="0">
                          <a:solidFill>
                            <a:srgbClr val="0F172A"/>
                          </a:solidFill>
                          <a:latin typeface="Arial"/>
                          <a:ea typeface="Arial"/>
                          <a:cs typeface="Arial"/>
                        </a:rPr>
                        <a:t>650.3</a:t>
                      </a:r>
                    </a:p>
                  </a:txBody>
                  <a:tcPr marL="91440" marR="91440" marT="45720" marB="45720">
                    <a:solidFill>
                      <a:srgbClr val="FFFFFF"/>
                    </a:solidFill>
                  </a:tcPr>
                </a:tc>
                <a:tc>
                  <a:txBody>
                    <a:bodyPr/>
                    <a:lstStyle/>
                    <a:p>
                      <a:r>
                        <a:rPr sz="1200" b="0">
                          <a:solidFill>
                            <a:srgbClr val="0F172A"/>
                          </a:solidFill>
                          <a:latin typeface="Arial"/>
                          <a:ea typeface="Arial"/>
                          <a:cs typeface="Arial"/>
                        </a:rPr>
                        <a:t>749.8</a:t>
                      </a:r>
                    </a:p>
                  </a:txBody>
                  <a:tcPr marL="91440" marR="91440" marT="45720" marB="45720">
                    <a:solidFill>
                      <a:srgbClr val="FFFFFF"/>
                    </a:solidFill>
                  </a:tcPr>
                </a:tc>
                <a:tc>
                  <a:txBody>
                    <a:bodyPr/>
                    <a:lstStyle/>
                    <a:p>
                      <a:r>
                        <a:rPr sz="1200" b="0">
                          <a:solidFill>
                            <a:srgbClr val="0F172A"/>
                          </a:solidFill>
                          <a:latin typeface="Arial"/>
                          <a:ea typeface="Arial"/>
                          <a:cs typeface="Arial"/>
                        </a:rPr>
                        <a:t>733.3</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01205809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69B2AD7-2CED-4240-9DBF-37FFA9BB8424}"/>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9BDD8E1A-4374-4287-8FA2-FA26AA7C2F08}"/>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17725EB8-211D-4CCC-BE34-F4243E1C2C61}"/>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Anonymised customer ledger</a:t>
            </a:r>
          </a:p>
        </p:txBody>
      </p:sp>
      <p:sp>
        <p:nvSpPr>
          <p:cNvPr id="4" name="">
            <a:extLst xmlns:a="http://schemas.openxmlformats.org/drawingml/2006/main">
              <a:ext uri="{FF2B5EF4-FFF2-40B4-BE49-F238E27FC236}">
                <a16:creationId xmlns:a16="http://schemas.microsoft.com/office/drawing/2014/main" id="{479A13B6-59B5-490D-A4BA-B985F2D286D7}"/>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A4. Identifiers and values retained. The live app uses different ID mappings and growth rates. Do not join this historical source ledger to live cases.</a:t>
            </a:r>
          </a:p>
        </p:txBody>
      </p:sp>
      <p:sp>
        <p:nvSpPr>
          <p:cNvPr id="5" name="">
            <a:extLst xmlns:a="http://schemas.openxmlformats.org/drawingml/2006/main">
              <a:ext uri="{FF2B5EF4-FFF2-40B4-BE49-F238E27FC236}">
                <a16:creationId xmlns:a16="http://schemas.microsoft.com/office/drawing/2014/main" id="{54F0A156-7910-495D-A95D-6B9F56821B0A}"/>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0682588A-5914-4D39-A467-D04D41025150}"/>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57D2E5C4-B603-482F-8E59-EFAF490AD236}"/>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20</a:t>
            </a:r>
          </a:p>
        </p:txBody>
      </p:sp>
      <p:graphicFrame>
        <p:nvGraphicFramePr>
          <p:cNvPr id="16" name=""/>
          <p:cNvGraphicFramePr/>
          <p:nvPr/>
        </p:nvGraphicFramePr>
        <p:xfrm>
          <a:off xmlns:a="http://schemas.openxmlformats.org/drawingml/2006/main" x="533400" y="1762125"/>
          <a:ext xmlns:a="http://schemas.openxmlformats.org/drawingml/2006/main" cx="11125200" cy="3952875"/>
        </p:xfrm>
        <a:graphic xmlns:a="http://schemas.openxmlformats.org/drawingml/2006/main">
          <a:graphicData uri="http://schemas.openxmlformats.org/drawingml/2006/table">
            <a:tbl>
              <a:tblPr/>
              <a:tblGrid>
                <a:gridCol w="571500"/>
                <a:gridCol w="1457325"/>
                <a:gridCol w="1952625"/>
                <a:gridCol w="1524000"/>
                <a:gridCol w="1619250"/>
                <a:gridCol w="4000500"/>
              </a:tblGrid>
              <a:tr h="359352">
                <a:tc>
                  <a:txBody>
                    <a:bodyPr/>
                    <a:lstStyle/>
                    <a:p>
                      <a:r>
                        <a:rPr sz="1200" b="1">
                          <a:solidFill>
                            <a:srgbClr val="FFFFFF"/>
                          </a:solidFill>
                          <a:latin typeface="Arial"/>
                          <a:ea typeface="Arial"/>
                          <a:cs typeface="Arial"/>
                        </a:rPr>
                        <a:t>Rank</a:t>
                      </a:r>
                    </a:p>
                  </a:txBody>
                  <a:tcPr marL="91440" marR="91440" marT="45720" marB="45720">
                    <a:solidFill>
                      <a:srgbClr val="0F172A"/>
                    </a:solidFill>
                  </a:tcPr>
                </a:tc>
                <a:tc>
                  <a:txBody>
                    <a:bodyPr/>
                    <a:lstStyle/>
                    <a:p>
                      <a:r>
                        <a:rPr sz="1200" b="1">
                          <a:solidFill>
                            <a:srgbClr val="FFFFFF"/>
                          </a:solidFill>
                          <a:latin typeface="Arial"/>
                          <a:ea typeface="Arial"/>
                          <a:cs typeface="Arial"/>
                        </a:rPr>
                        <a:t>Anonymised ID</a:t>
                      </a:r>
                    </a:p>
                  </a:txBody>
                  <a:tcPr marL="91440" marR="91440" marT="45720" marB="45720">
                    <a:solidFill>
                      <a:srgbClr val="0F172A"/>
                    </a:solidFill>
                  </a:tcPr>
                </a:tc>
                <a:tc>
                  <a:txBody>
                    <a:bodyPr/>
                    <a:lstStyle/>
                    <a:p>
                      <a:r>
                        <a:rPr sz="1200" b="1">
                          <a:solidFill>
                            <a:srgbClr val="FFFFFF"/>
                          </a:solidFill>
                          <a:latin typeface="Arial"/>
                          <a:ea typeface="Arial"/>
                          <a:cs typeface="Arial"/>
                        </a:rPr>
                        <a:t>FY26 Revenue ($)</a:t>
                      </a:r>
                    </a:p>
                  </a:txBody>
                  <a:tcPr marL="91440" marR="91440" marT="45720" marB="45720">
                    <a:solidFill>
                      <a:srgbClr val="0F172A"/>
                    </a:solidFill>
                  </a:tcPr>
                </a:tc>
                <a:tc>
                  <a:txBody>
                    <a:bodyPr/>
                    <a:lstStyle/>
                    <a:p>
                      <a:r>
                        <a:rPr sz="1200" b="1">
                          <a:solidFill>
                            <a:srgbClr val="FFFFFF"/>
                          </a:solidFill>
                          <a:latin typeface="Arial"/>
                          <a:ea typeface="Arial"/>
                          <a:cs typeface="Arial"/>
                        </a:rPr>
                        <a:t>Share of Total (%)</a:t>
                      </a:r>
                    </a:p>
                  </a:txBody>
                  <a:tcPr marL="91440" marR="91440" marT="45720" marB="45720">
                    <a:solidFill>
                      <a:srgbClr val="0F172A"/>
                    </a:solidFill>
                  </a:tcPr>
                </a:tc>
                <a:tc>
                  <a:txBody>
                    <a:bodyPr/>
                    <a:lstStyle/>
                    <a:p>
                      <a:r>
                        <a:rPr sz="1200" b="1">
                          <a:solidFill>
                            <a:srgbClr val="FFFFFF"/>
                          </a:solidFill>
                          <a:latin typeface="Arial"/>
                          <a:ea typeface="Arial"/>
                          <a:cs typeface="Arial"/>
                        </a:rPr>
                        <a:t>Cumulative Share</a:t>
                      </a:r>
                    </a:p>
                  </a:txBody>
                  <a:tcPr marL="91440" marR="91440" marT="45720" marB="45720">
                    <a:solidFill>
                      <a:srgbClr val="0F172A"/>
                    </a:solidFill>
                  </a:tcPr>
                </a:tc>
                <a:tc>
                  <a:txBody>
                    <a:bodyPr/>
                    <a:lstStyle/>
                    <a:p>
                      <a:r>
                        <a:rPr sz="1200" b="1">
                          <a:solidFill>
                            <a:srgbClr val="FFFFFF"/>
                          </a:solidFill>
                          <a:latin typeface="Arial"/>
                          <a:ea typeface="Arial"/>
                          <a:cs typeface="Arial"/>
                        </a:rPr>
                        <a:t>Trajectory Classification</a:t>
                      </a:r>
                    </a:p>
                  </a:txBody>
                  <a:tcPr marL="91440" marR="91440" marT="45720" marB="45720">
                    <a:solidFill>
                      <a:srgbClr val="0F172A"/>
                    </a:solidFill>
                  </a:tcPr>
                </a:tc>
              </a:tr>
              <a:tr h="359352">
                <a:tc>
                  <a:txBody>
                    <a:bodyPr/>
                    <a:lstStyle/>
                    <a:p>
                      <a:r>
                        <a:rPr sz="1200" b="0">
                          <a:solidFill>
                            <a:srgbClr val="0F172A"/>
                          </a:solidFill>
                          <a:latin typeface="Arial"/>
                          <a:ea typeface="Arial"/>
                          <a:cs typeface="Arial"/>
                        </a:rPr>
                        <a:t>1</a:t>
                      </a:r>
                    </a:p>
                  </a:txBody>
                  <a:tcPr marL="91440" marR="91440" marT="45720" marB="45720">
                    <a:solidFill>
                      <a:srgbClr val="F3F5F7"/>
                    </a:solidFill>
                  </a:tcPr>
                </a:tc>
                <a:tc>
                  <a:txBody>
                    <a:bodyPr/>
                    <a:lstStyle/>
                    <a:p>
                      <a:r>
                        <a:rPr sz="1200" b="0">
                          <a:solidFill>
                            <a:srgbClr val="0F172A"/>
                          </a:solidFill>
                          <a:latin typeface="Arial"/>
                          <a:ea typeface="Arial"/>
                          <a:cs typeface="Arial"/>
                        </a:rPr>
                        <a:t>CUST-0001</a:t>
                      </a:r>
                    </a:p>
                  </a:txBody>
                  <a:tcPr marL="91440" marR="91440" marT="45720" marB="45720">
                    <a:solidFill>
                      <a:srgbClr val="F3F5F7"/>
                    </a:solidFill>
                  </a:tcPr>
                </a:tc>
                <a:tc>
                  <a:txBody>
                    <a:bodyPr/>
                    <a:lstStyle/>
                    <a:p>
                      <a:r>
                        <a:rPr sz="1200" b="0">
                          <a:solidFill>
                            <a:srgbClr val="0F172A"/>
                          </a:solidFill>
                          <a:latin typeface="Arial"/>
                          <a:ea typeface="Arial"/>
                          <a:cs typeface="Arial"/>
                        </a:rPr>
                        <a:t>$209,880.72</a:t>
                      </a:r>
                    </a:p>
                  </a:txBody>
                  <a:tcPr marL="91440" marR="91440" marT="45720" marB="45720">
                    <a:solidFill>
                      <a:srgbClr val="F3F5F7"/>
                    </a:solidFill>
                  </a:tcPr>
                </a:tc>
                <a:tc>
                  <a:txBody>
                    <a:bodyPr/>
                    <a:lstStyle/>
                    <a:p>
                      <a:r>
                        <a:rPr sz="1200" b="0">
                          <a:solidFill>
                            <a:srgbClr val="0F172A"/>
                          </a:solidFill>
                          <a:latin typeface="Arial"/>
                          <a:ea typeface="Arial"/>
                          <a:cs typeface="Arial"/>
                        </a:rPr>
                        <a:t>16.09%</a:t>
                      </a:r>
                    </a:p>
                  </a:txBody>
                  <a:tcPr marL="91440" marR="91440" marT="45720" marB="45720">
                    <a:solidFill>
                      <a:srgbClr val="F3F5F7"/>
                    </a:solidFill>
                  </a:tcPr>
                </a:tc>
                <a:tc>
                  <a:txBody>
                    <a:bodyPr/>
                    <a:lstStyle/>
                    <a:p>
                      <a:r>
                        <a:rPr sz="1200" b="0">
                          <a:solidFill>
                            <a:srgbClr val="0F172A"/>
                          </a:solidFill>
                          <a:latin typeface="Arial"/>
                          <a:ea typeface="Arial"/>
                          <a:cs typeface="Arial"/>
                        </a:rPr>
                        <a:t>16.09%</a:t>
                      </a:r>
                    </a:p>
                  </a:txBody>
                  <a:tcPr marL="91440" marR="91440" marT="45720" marB="45720">
                    <a:solidFill>
                      <a:srgbClr val="F3F5F7"/>
                    </a:solidFill>
                  </a:tcPr>
                </a:tc>
                <a:tc>
                  <a:txBody>
                    <a:bodyPr/>
                    <a:lstStyle/>
                    <a:p>
                      <a:r>
                        <a:rPr sz="1200" b="0">
                          <a:solidFill>
                            <a:srgbClr val="0F172A"/>
                          </a:solidFill>
                          <a:latin typeface="Arial"/>
                          <a:ea typeface="Arial"/>
                          <a:cs typeface="Arial"/>
                        </a:rPr>
                        <a:t>Core Growth Engine (+15.0% CAGR)</a:t>
                      </a:r>
                    </a:p>
                  </a:txBody>
                  <a:tcPr marL="91440" marR="91440" marT="45720" marB="45720">
                    <a:solidFill>
                      <a:srgbClr val="F3F5F7"/>
                    </a:solidFill>
                  </a:tcPr>
                </a:tc>
              </a:tr>
              <a:tr h="359352">
                <a:tc>
                  <a:txBody>
                    <a:bodyPr/>
                    <a:lstStyle/>
                    <a:p>
                      <a:r>
                        <a:rPr sz="1200" b="0">
                          <a:solidFill>
                            <a:srgbClr val="0F172A"/>
                          </a:solidFill>
                          <a:latin typeface="Arial"/>
                          <a:ea typeface="Arial"/>
                          <a:cs typeface="Arial"/>
                        </a:rPr>
                        <a:t>2</a:t>
                      </a:r>
                    </a:p>
                  </a:txBody>
                  <a:tcPr marL="91440" marR="91440" marT="45720" marB="45720">
                    <a:solidFill>
                      <a:srgbClr val="FFFFFF"/>
                    </a:solidFill>
                  </a:tcPr>
                </a:tc>
                <a:tc>
                  <a:txBody>
                    <a:bodyPr/>
                    <a:lstStyle/>
                    <a:p>
                      <a:r>
                        <a:rPr sz="1200" b="0">
                          <a:solidFill>
                            <a:srgbClr val="0F172A"/>
                          </a:solidFill>
                          <a:latin typeface="Arial"/>
                          <a:ea typeface="Arial"/>
                          <a:cs typeface="Arial"/>
                        </a:rPr>
                        <a:t>CUST-0003</a:t>
                      </a:r>
                    </a:p>
                  </a:txBody>
                  <a:tcPr marL="91440" marR="91440" marT="45720" marB="45720">
                    <a:solidFill>
                      <a:srgbClr val="FFFFFF"/>
                    </a:solidFill>
                  </a:tcPr>
                </a:tc>
                <a:tc>
                  <a:txBody>
                    <a:bodyPr/>
                    <a:lstStyle/>
                    <a:p>
                      <a:r>
                        <a:rPr sz="1200" b="0">
                          <a:solidFill>
                            <a:srgbClr val="0F172A"/>
                          </a:solidFill>
                          <a:latin typeface="Arial"/>
                          <a:ea typeface="Arial"/>
                          <a:cs typeface="Arial"/>
                        </a:rPr>
                        <a:t>$155,102.28</a:t>
                      </a:r>
                    </a:p>
                  </a:txBody>
                  <a:tcPr marL="91440" marR="91440" marT="45720" marB="45720">
                    <a:solidFill>
                      <a:srgbClr val="FFFFFF"/>
                    </a:solidFill>
                  </a:tcPr>
                </a:tc>
                <a:tc>
                  <a:txBody>
                    <a:bodyPr/>
                    <a:lstStyle/>
                    <a:p>
                      <a:r>
                        <a:rPr sz="1200" b="0">
                          <a:solidFill>
                            <a:srgbClr val="0F172A"/>
                          </a:solidFill>
                          <a:latin typeface="Arial"/>
                          <a:ea typeface="Arial"/>
                          <a:cs typeface="Arial"/>
                        </a:rPr>
                        <a:t>11.89%</a:t>
                      </a:r>
                    </a:p>
                  </a:txBody>
                  <a:tcPr marL="91440" marR="91440" marT="45720" marB="45720">
                    <a:solidFill>
                      <a:srgbClr val="FFFFFF"/>
                    </a:solidFill>
                  </a:tcPr>
                </a:tc>
                <a:tc>
                  <a:txBody>
                    <a:bodyPr/>
                    <a:lstStyle/>
                    <a:p>
                      <a:r>
                        <a:rPr sz="1200" b="0">
                          <a:solidFill>
                            <a:srgbClr val="0F172A"/>
                          </a:solidFill>
                          <a:latin typeface="Arial"/>
                          <a:ea typeface="Arial"/>
                          <a:cs typeface="Arial"/>
                        </a:rPr>
                        <a:t>27.98%</a:t>
                      </a:r>
                    </a:p>
                  </a:txBody>
                  <a:tcPr marL="91440" marR="91440" marT="45720" marB="45720">
                    <a:solidFill>
                      <a:srgbClr val="FFFFFF"/>
                    </a:solidFill>
                  </a:tcPr>
                </a:tc>
                <a:tc>
                  <a:txBody>
                    <a:bodyPr/>
                    <a:lstStyle/>
                    <a:p>
                      <a:r>
                        <a:rPr sz="1200" b="0">
                          <a:solidFill>
                            <a:srgbClr val="0F172A"/>
                          </a:solidFill>
                          <a:latin typeface="Arial"/>
                          <a:ea typeface="Arial"/>
                          <a:cs typeface="Arial"/>
                        </a:rPr>
                        <a:t>Core Growth Engine (+12.4% CAGR)</a:t>
                      </a:r>
                    </a:p>
                  </a:txBody>
                  <a:tcPr marL="91440" marR="91440" marT="45720" marB="45720">
                    <a:solidFill>
                      <a:srgbClr val="FFFFFF"/>
                    </a:solidFill>
                  </a:tcPr>
                </a:tc>
              </a:tr>
              <a:tr h="359352">
                <a:tc>
                  <a:txBody>
                    <a:bodyPr/>
                    <a:lstStyle/>
                    <a:p>
                      <a:r>
                        <a:rPr sz="1200" b="0">
                          <a:solidFill>
                            <a:srgbClr val="0F172A"/>
                          </a:solidFill>
                          <a:latin typeface="Arial"/>
                          <a:ea typeface="Arial"/>
                          <a:cs typeface="Arial"/>
                        </a:rPr>
                        <a:t>3</a:t>
                      </a:r>
                    </a:p>
                  </a:txBody>
                  <a:tcPr marL="91440" marR="91440" marT="45720" marB="45720">
                    <a:solidFill>
                      <a:srgbClr val="F3F5F7"/>
                    </a:solidFill>
                  </a:tcPr>
                </a:tc>
                <a:tc>
                  <a:txBody>
                    <a:bodyPr/>
                    <a:lstStyle/>
                    <a:p>
                      <a:r>
                        <a:rPr sz="1200" b="0">
                          <a:solidFill>
                            <a:srgbClr val="0F172A"/>
                          </a:solidFill>
                          <a:latin typeface="Arial"/>
                          <a:ea typeface="Arial"/>
                          <a:cs typeface="Arial"/>
                        </a:rPr>
                        <a:t>CUST-0002</a:t>
                      </a:r>
                    </a:p>
                  </a:txBody>
                  <a:tcPr marL="91440" marR="91440" marT="45720" marB="45720">
                    <a:solidFill>
                      <a:srgbClr val="F3F5F7"/>
                    </a:solidFill>
                  </a:tcPr>
                </a:tc>
                <a:tc>
                  <a:txBody>
                    <a:bodyPr/>
                    <a:lstStyle/>
                    <a:p>
                      <a:r>
                        <a:rPr sz="1200" b="0">
                          <a:solidFill>
                            <a:srgbClr val="0F172A"/>
                          </a:solidFill>
                          <a:latin typeface="Arial"/>
                          <a:ea typeface="Arial"/>
                          <a:cs typeface="Arial"/>
                        </a:rPr>
                        <a:t>$149,484.36</a:t>
                      </a:r>
                    </a:p>
                  </a:txBody>
                  <a:tcPr marL="91440" marR="91440" marT="45720" marB="45720">
                    <a:solidFill>
                      <a:srgbClr val="F3F5F7"/>
                    </a:solidFill>
                  </a:tcPr>
                </a:tc>
                <a:tc>
                  <a:txBody>
                    <a:bodyPr/>
                    <a:lstStyle/>
                    <a:p>
                      <a:r>
                        <a:rPr sz="1200" b="0">
                          <a:solidFill>
                            <a:srgbClr val="0F172A"/>
                          </a:solidFill>
                          <a:latin typeface="Arial"/>
                          <a:ea typeface="Arial"/>
                          <a:cs typeface="Arial"/>
                        </a:rPr>
                        <a:t>11.46%</a:t>
                      </a:r>
                    </a:p>
                  </a:txBody>
                  <a:tcPr marL="91440" marR="91440" marT="45720" marB="45720">
                    <a:solidFill>
                      <a:srgbClr val="F3F5F7"/>
                    </a:solidFill>
                  </a:tcPr>
                </a:tc>
                <a:tc>
                  <a:txBody>
                    <a:bodyPr/>
                    <a:lstStyle/>
                    <a:p>
                      <a:r>
                        <a:rPr sz="1200" b="0">
                          <a:solidFill>
                            <a:srgbClr val="0F172A"/>
                          </a:solidFill>
                          <a:latin typeface="Arial"/>
                          <a:ea typeface="Arial"/>
                          <a:cs typeface="Arial"/>
                        </a:rPr>
                        <a:t>39.44%</a:t>
                      </a:r>
                    </a:p>
                  </a:txBody>
                  <a:tcPr marL="91440" marR="91440" marT="45720" marB="45720">
                    <a:solidFill>
                      <a:srgbClr val="F3F5F7"/>
                    </a:solidFill>
                  </a:tcPr>
                </a:tc>
                <a:tc>
                  <a:txBody>
                    <a:bodyPr/>
                    <a:lstStyle/>
                    <a:p>
                      <a:r>
                        <a:rPr sz="1200" b="0">
                          <a:solidFill>
                            <a:srgbClr val="0F172A"/>
                          </a:solidFill>
                          <a:latin typeface="Arial"/>
                          <a:ea typeface="Arial"/>
                          <a:cs typeface="Arial"/>
                        </a:rPr>
                        <a:t>Stable Foundation (+5.2% CAGR)</a:t>
                      </a:r>
                    </a:p>
                  </a:txBody>
                  <a:tcPr marL="91440" marR="91440" marT="45720" marB="45720">
                    <a:solidFill>
                      <a:srgbClr val="F3F5F7"/>
                    </a:solidFill>
                  </a:tcPr>
                </a:tc>
              </a:tr>
              <a:tr h="359352">
                <a:tc>
                  <a:txBody>
                    <a:bodyPr/>
                    <a:lstStyle/>
                    <a:p>
                      <a:r>
                        <a:rPr sz="1200" b="0">
                          <a:solidFill>
                            <a:srgbClr val="0F172A"/>
                          </a:solidFill>
                          <a:latin typeface="Arial"/>
                          <a:ea typeface="Arial"/>
                          <a:cs typeface="Arial"/>
                        </a:rPr>
                        <a:t>4</a:t>
                      </a:r>
                    </a:p>
                  </a:txBody>
                  <a:tcPr marL="91440" marR="91440" marT="45720" marB="45720">
                    <a:solidFill>
                      <a:srgbClr val="FFFFFF"/>
                    </a:solidFill>
                  </a:tcPr>
                </a:tc>
                <a:tc>
                  <a:txBody>
                    <a:bodyPr/>
                    <a:lstStyle/>
                    <a:p>
                      <a:r>
                        <a:rPr sz="1200" b="0">
                          <a:solidFill>
                            <a:srgbClr val="0F172A"/>
                          </a:solidFill>
                          <a:latin typeface="Arial"/>
                          <a:ea typeface="Arial"/>
                          <a:cs typeface="Arial"/>
                        </a:rPr>
                        <a:t>CUST-0004</a:t>
                      </a:r>
                    </a:p>
                  </a:txBody>
                  <a:tcPr marL="91440" marR="91440" marT="45720" marB="45720">
                    <a:solidFill>
                      <a:srgbClr val="FFFFFF"/>
                    </a:solidFill>
                  </a:tcPr>
                </a:tc>
                <a:tc>
                  <a:txBody>
                    <a:bodyPr/>
                    <a:lstStyle/>
                    <a:p>
                      <a:r>
                        <a:rPr sz="1200" b="0">
                          <a:solidFill>
                            <a:srgbClr val="0F172A"/>
                          </a:solidFill>
                          <a:latin typeface="Arial"/>
                          <a:ea typeface="Arial"/>
                          <a:cs typeface="Arial"/>
                        </a:rPr>
                        <a:t>$82,012.56</a:t>
                      </a:r>
                    </a:p>
                  </a:txBody>
                  <a:tcPr marL="91440" marR="91440" marT="45720" marB="45720">
                    <a:solidFill>
                      <a:srgbClr val="FFFFFF"/>
                    </a:solidFill>
                  </a:tcPr>
                </a:tc>
                <a:tc>
                  <a:txBody>
                    <a:bodyPr/>
                    <a:lstStyle/>
                    <a:p>
                      <a:r>
                        <a:rPr sz="1200" b="0">
                          <a:solidFill>
                            <a:srgbClr val="0F172A"/>
                          </a:solidFill>
                          <a:latin typeface="Arial"/>
                          <a:ea typeface="Arial"/>
                          <a:cs typeface="Arial"/>
                        </a:rPr>
                        <a:t>6.29%</a:t>
                      </a:r>
                    </a:p>
                  </a:txBody>
                  <a:tcPr marL="91440" marR="91440" marT="45720" marB="45720">
                    <a:solidFill>
                      <a:srgbClr val="FFFFFF"/>
                    </a:solidFill>
                  </a:tcPr>
                </a:tc>
                <a:tc>
                  <a:txBody>
                    <a:bodyPr/>
                    <a:lstStyle/>
                    <a:p>
                      <a:r>
                        <a:rPr sz="1200" b="0">
                          <a:solidFill>
                            <a:srgbClr val="0F172A"/>
                          </a:solidFill>
                          <a:latin typeface="Arial"/>
                          <a:ea typeface="Arial"/>
                          <a:cs typeface="Arial"/>
                        </a:rPr>
                        <a:t>45.73%</a:t>
                      </a:r>
                    </a:p>
                  </a:txBody>
                  <a:tcPr marL="91440" marR="91440" marT="45720" marB="45720">
                    <a:solidFill>
                      <a:srgbClr val="FFFFFF"/>
                    </a:solidFill>
                  </a:tcPr>
                </a:tc>
                <a:tc>
                  <a:txBody>
                    <a:bodyPr/>
                    <a:lstStyle/>
                    <a:p>
                      <a:r>
                        <a:rPr sz="1200" b="0">
                          <a:solidFill>
                            <a:srgbClr val="0F172A"/>
                          </a:solidFill>
                          <a:latin typeface="Arial"/>
                          <a:ea typeface="Arial"/>
                          <a:cs typeface="Arial"/>
                        </a:rPr>
                        <a:t>Stable Foundation (+4.8% CAGR)</a:t>
                      </a:r>
                    </a:p>
                  </a:txBody>
                  <a:tcPr marL="91440" marR="91440" marT="45720" marB="45720">
                    <a:solidFill>
                      <a:srgbClr val="FFFFFF"/>
                    </a:solidFill>
                  </a:tcPr>
                </a:tc>
              </a:tr>
              <a:tr h="359352">
                <a:tc>
                  <a:txBody>
                    <a:bodyPr/>
                    <a:lstStyle/>
                    <a:p>
                      <a:r>
                        <a:rPr sz="1200" b="0">
                          <a:solidFill>
                            <a:srgbClr val="0F172A"/>
                          </a:solidFill>
                          <a:latin typeface="Arial"/>
                          <a:ea typeface="Arial"/>
                          <a:cs typeface="Arial"/>
                        </a:rPr>
                        <a:t>5</a:t>
                      </a:r>
                    </a:p>
                  </a:txBody>
                  <a:tcPr marL="91440" marR="91440" marT="45720" marB="45720">
                    <a:solidFill>
                      <a:srgbClr val="F3F5F7"/>
                    </a:solidFill>
                  </a:tcPr>
                </a:tc>
                <a:tc>
                  <a:txBody>
                    <a:bodyPr/>
                    <a:lstStyle/>
                    <a:p>
                      <a:r>
                        <a:rPr sz="1200" b="0">
                          <a:solidFill>
                            <a:srgbClr val="0F172A"/>
                          </a:solidFill>
                          <a:latin typeface="Arial"/>
                          <a:ea typeface="Arial"/>
                          <a:cs typeface="Arial"/>
                        </a:rPr>
                        <a:t>CUST-0006</a:t>
                      </a:r>
                    </a:p>
                  </a:txBody>
                  <a:tcPr marL="91440" marR="91440" marT="45720" marB="45720">
                    <a:solidFill>
                      <a:srgbClr val="F3F5F7"/>
                    </a:solidFill>
                  </a:tcPr>
                </a:tc>
                <a:tc>
                  <a:txBody>
                    <a:bodyPr/>
                    <a:lstStyle/>
                    <a:p>
                      <a:r>
                        <a:rPr sz="1200" b="0">
                          <a:solidFill>
                            <a:srgbClr val="0F172A"/>
                          </a:solidFill>
                          <a:latin typeface="Arial"/>
                          <a:ea typeface="Arial"/>
                          <a:cs typeface="Arial"/>
                        </a:rPr>
                        <a:t>$81,182.40</a:t>
                      </a:r>
                    </a:p>
                  </a:txBody>
                  <a:tcPr marL="91440" marR="91440" marT="45720" marB="45720">
                    <a:solidFill>
                      <a:srgbClr val="F3F5F7"/>
                    </a:solidFill>
                  </a:tcPr>
                </a:tc>
                <a:tc>
                  <a:txBody>
                    <a:bodyPr/>
                    <a:lstStyle/>
                    <a:p>
                      <a:r>
                        <a:rPr sz="1200" b="0">
                          <a:solidFill>
                            <a:srgbClr val="0F172A"/>
                          </a:solidFill>
                          <a:latin typeface="Arial"/>
                          <a:ea typeface="Arial"/>
                          <a:cs typeface="Arial"/>
                        </a:rPr>
                        <a:t>6.22%</a:t>
                      </a:r>
                    </a:p>
                  </a:txBody>
                  <a:tcPr marL="91440" marR="91440" marT="45720" marB="45720">
                    <a:solidFill>
                      <a:srgbClr val="F3F5F7"/>
                    </a:solidFill>
                  </a:tcPr>
                </a:tc>
                <a:tc>
                  <a:txBody>
                    <a:bodyPr/>
                    <a:lstStyle/>
                    <a:p>
                      <a:r>
                        <a:rPr sz="1200" b="0">
                          <a:solidFill>
                            <a:srgbClr val="0F172A"/>
                          </a:solidFill>
                          <a:latin typeface="Arial"/>
                          <a:ea typeface="Arial"/>
                          <a:cs typeface="Arial"/>
                        </a:rPr>
                        <a:t>51.95%</a:t>
                      </a:r>
                    </a:p>
                  </a:txBody>
                  <a:tcPr marL="91440" marR="91440" marT="45720" marB="45720">
                    <a:solidFill>
                      <a:srgbClr val="F3F5F7"/>
                    </a:solidFill>
                  </a:tcPr>
                </a:tc>
                <a:tc>
                  <a:txBody>
                    <a:bodyPr/>
                    <a:lstStyle/>
                    <a:p>
                      <a:r>
                        <a:rPr sz="1200" b="0">
                          <a:solidFill>
                            <a:srgbClr val="0F172A"/>
                          </a:solidFill>
                          <a:latin typeface="Arial"/>
                          <a:ea typeface="Arial"/>
                          <a:cs typeface="Arial"/>
                        </a:rPr>
                        <a:t>Core Growth Engine (+8.5% CAGR)</a:t>
                      </a:r>
                    </a:p>
                  </a:txBody>
                  <a:tcPr marL="91440" marR="91440" marT="45720" marB="45720">
                    <a:solidFill>
                      <a:srgbClr val="F3F5F7"/>
                    </a:solidFill>
                  </a:tcPr>
                </a:tc>
              </a:tr>
              <a:tr h="359352">
                <a:tc>
                  <a:txBody>
                    <a:bodyPr/>
                    <a:lstStyle/>
                    <a:p>
                      <a:r>
                        <a:rPr sz="1200" b="0">
                          <a:solidFill>
                            <a:srgbClr val="0F172A"/>
                          </a:solidFill>
                          <a:latin typeface="Arial"/>
                          <a:ea typeface="Arial"/>
                          <a:cs typeface="Arial"/>
                        </a:rPr>
                        <a:t>6</a:t>
                      </a:r>
                    </a:p>
                  </a:txBody>
                  <a:tcPr marL="91440" marR="91440" marT="45720" marB="45720">
                    <a:solidFill>
                      <a:srgbClr val="FFFFFF"/>
                    </a:solidFill>
                  </a:tcPr>
                </a:tc>
                <a:tc>
                  <a:txBody>
                    <a:bodyPr/>
                    <a:lstStyle/>
                    <a:p>
                      <a:r>
                        <a:rPr sz="1200" b="0">
                          <a:solidFill>
                            <a:srgbClr val="0F172A"/>
                          </a:solidFill>
                          <a:latin typeface="Arial"/>
                          <a:ea typeface="Arial"/>
                          <a:cs typeface="Arial"/>
                        </a:rPr>
                        <a:t>CUST-0007</a:t>
                      </a:r>
                    </a:p>
                  </a:txBody>
                  <a:tcPr marL="91440" marR="91440" marT="45720" marB="45720">
                    <a:solidFill>
                      <a:srgbClr val="FFFFFF"/>
                    </a:solidFill>
                  </a:tcPr>
                </a:tc>
                <a:tc>
                  <a:txBody>
                    <a:bodyPr/>
                    <a:lstStyle/>
                    <a:p>
                      <a:r>
                        <a:rPr sz="1200" b="0">
                          <a:solidFill>
                            <a:srgbClr val="0F172A"/>
                          </a:solidFill>
                          <a:latin typeface="Arial"/>
                          <a:ea typeface="Arial"/>
                          <a:cs typeface="Arial"/>
                        </a:rPr>
                        <a:t>$62,436.24</a:t>
                      </a:r>
                    </a:p>
                  </a:txBody>
                  <a:tcPr marL="91440" marR="91440" marT="45720" marB="45720">
                    <a:solidFill>
                      <a:srgbClr val="FFFFFF"/>
                    </a:solidFill>
                  </a:tcPr>
                </a:tc>
                <a:tc>
                  <a:txBody>
                    <a:bodyPr/>
                    <a:lstStyle/>
                    <a:p>
                      <a:r>
                        <a:rPr sz="1200" b="0">
                          <a:solidFill>
                            <a:srgbClr val="0F172A"/>
                          </a:solidFill>
                          <a:latin typeface="Arial"/>
                          <a:ea typeface="Arial"/>
                          <a:cs typeface="Arial"/>
                        </a:rPr>
                        <a:t>4.79%</a:t>
                      </a:r>
                    </a:p>
                  </a:txBody>
                  <a:tcPr marL="91440" marR="91440" marT="45720" marB="45720">
                    <a:solidFill>
                      <a:srgbClr val="FFFFFF"/>
                    </a:solidFill>
                  </a:tcPr>
                </a:tc>
                <a:tc>
                  <a:txBody>
                    <a:bodyPr/>
                    <a:lstStyle/>
                    <a:p>
                      <a:r>
                        <a:rPr sz="1200" b="0">
                          <a:solidFill>
                            <a:srgbClr val="0F172A"/>
                          </a:solidFill>
                          <a:latin typeface="Arial"/>
                          <a:ea typeface="Arial"/>
                          <a:cs typeface="Arial"/>
                        </a:rPr>
                        <a:t>56.74%</a:t>
                      </a:r>
                    </a:p>
                  </a:txBody>
                  <a:tcPr marL="91440" marR="91440" marT="45720" marB="45720">
                    <a:solidFill>
                      <a:srgbClr val="FFFFFF"/>
                    </a:solidFill>
                  </a:tcPr>
                </a:tc>
                <a:tc>
                  <a:txBody>
                    <a:bodyPr/>
                    <a:lstStyle/>
                    <a:p>
                      <a:r>
                        <a:rPr sz="1200" b="0">
                          <a:solidFill>
                            <a:srgbClr val="0F172A"/>
                          </a:solidFill>
                          <a:latin typeface="Arial"/>
                          <a:ea typeface="Arial"/>
                          <a:cs typeface="Arial"/>
                        </a:rPr>
                        <a:t>Stable Foundation (+3.2% CAGR)</a:t>
                      </a:r>
                    </a:p>
                  </a:txBody>
                  <a:tcPr marL="91440" marR="91440" marT="45720" marB="45720">
                    <a:solidFill>
                      <a:srgbClr val="FFFFFF"/>
                    </a:solidFill>
                  </a:tcPr>
                </a:tc>
              </a:tr>
              <a:tr h="359352">
                <a:tc>
                  <a:txBody>
                    <a:bodyPr/>
                    <a:lstStyle/>
                    <a:p>
                      <a:r>
                        <a:rPr sz="1200" b="0">
                          <a:solidFill>
                            <a:srgbClr val="0F172A"/>
                          </a:solidFill>
                          <a:latin typeface="Arial"/>
                          <a:ea typeface="Arial"/>
                          <a:cs typeface="Arial"/>
                        </a:rPr>
                        <a:t>7</a:t>
                      </a:r>
                    </a:p>
                  </a:txBody>
                  <a:tcPr marL="91440" marR="91440" marT="45720" marB="45720">
                    <a:solidFill>
                      <a:srgbClr val="F3F5F7"/>
                    </a:solidFill>
                  </a:tcPr>
                </a:tc>
                <a:tc>
                  <a:txBody>
                    <a:bodyPr/>
                    <a:lstStyle/>
                    <a:p>
                      <a:r>
                        <a:rPr sz="1200" b="0">
                          <a:solidFill>
                            <a:srgbClr val="0F172A"/>
                          </a:solidFill>
                          <a:latin typeface="Arial"/>
                          <a:ea typeface="Arial"/>
                          <a:cs typeface="Arial"/>
                        </a:rPr>
                        <a:t>CUST-0005</a:t>
                      </a:r>
                    </a:p>
                  </a:txBody>
                  <a:tcPr marL="91440" marR="91440" marT="45720" marB="45720">
                    <a:solidFill>
                      <a:srgbClr val="F3F5F7"/>
                    </a:solidFill>
                  </a:tcPr>
                </a:tc>
                <a:tc>
                  <a:txBody>
                    <a:bodyPr/>
                    <a:lstStyle/>
                    <a:p>
                      <a:r>
                        <a:rPr sz="1200" b="0">
                          <a:solidFill>
                            <a:srgbClr val="0F172A"/>
                          </a:solidFill>
                          <a:latin typeface="Arial"/>
                          <a:ea typeface="Arial"/>
                          <a:cs typeface="Arial"/>
                        </a:rPr>
                        <a:t>$58,800.00</a:t>
                      </a:r>
                    </a:p>
                  </a:txBody>
                  <a:tcPr marL="91440" marR="91440" marT="45720" marB="45720">
                    <a:solidFill>
                      <a:srgbClr val="F3F5F7"/>
                    </a:solidFill>
                  </a:tcPr>
                </a:tc>
                <a:tc>
                  <a:txBody>
                    <a:bodyPr/>
                    <a:lstStyle/>
                    <a:p>
                      <a:r>
                        <a:rPr sz="1200" b="0">
                          <a:solidFill>
                            <a:srgbClr val="0F172A"/>
                          </a:solidFill>
                          <a:latin typeface="Arial"/>
                          <a:ea typeface="Arial"/>
                          <a:cs typeface="Arial"/>
                        </a:rPr>
                        <a:t>4.51%</a:t>
                      </a:r>
                    </a:p>
                  </a:txBody>
                  <a:tcPr marL="91440" marR="91440" marT="45720" marB="45720">
                    <a:solidFill>
                      <a:srgbClr val="F3F5F7"/>
                    </a:solidFill>
                  </a:tcPr>
                </a:tc>
                <a:tc>
                  <a:txBody>
                    <a:bodyPr/>
                    <a:lstStyle/>
                    <a:p>
                      <a:r>
                        <a:rPr sz="1200" b="0">
                          <a:solidFill>
                            <a:srgbClr val="0F172A"/>
                          </a:solidFill>
                          <a:latin typeface="Arial"/>
                          <a:ea typeface="Arial"/>
                          <a:cs typeface="Arial"/>
                        </a:rPr>
                        <a:t>61.25%</a:t>
                      </a:r>
                    </a:p>
                  </a:txBody>
                  <a:tcPr marL="91440" marR="91440" marT="45720" marB="45720">
                    <a:solidFill>
                      <a:srgbClr val="F3F5F7"/>
                    </a:solidFill>
                  </a:tcPr>
                </a:tc>
                <a:tc>
                  <a:txBody>
                    <a:bodyPr/>
                    <a:lstStyle/>
                    <a:p>
                      <a:r>
                        <a:rPr sz="1200" b="0">
                          <a:solidFill>
                            <a:srgbClr val="0F172A"/>
                          </a:solidFill>
                          <a:latin typeface="Arial"/>
                          <a:ea typeface="Arial"/>
                          <a:cs typeface="Arial"/>
                        </a:rPr>
                        <a:t>High-Value Deteriorating (-6.4% CAGR)</a:t>
                      </a:r>
                    </a:p>
                  </a:txBody>
                  <a:tcPr marL="91440" marR="91440" marT="45720" marB="45720">
                    <a:solidFill>
                      <a:srgbClr val="F3F5F7"/>
                    </a:solidFill>
                  </a:tcPr>
                </a:tc>
              </a:tr>
              <a:tr h="359352">
                <a:tc>
                  <a:txBody>
                    <a:bodyPr/>
                    <a:lstStyle/>
                    <a:p>
                      <a:r>
                        <a:rPr sz="1200" b="0">
                          <a:solidFill>
                            <a:srgbClr val="0F172A"/>
                          </a:solidFill>
                          <a:latin typeface="Arial"/>
                          <a:ea typeface="Arial"/>
                          <a:cs typeface="Arial"/>
                        </a:rPr>
                        <a:t>8</a:t>
                      </a:r>
                    </a:p>
                  </a:txBody>
                  <a:tcPr marL="91440" marR="91440" marT="45720" marB="45720">
                    <a:solidFill>
                      <a:srgbClr val="FFFFFF"/>
                    </a:solidFill>
                  </a:tcPr>
                </a:tc>
                <a:tc>
                  <a:txBody>
                    <a:bodyPr/>
                    <a:lstStyle/>
                    <a:p>
                      <a:r>
                        <a:rPr sz="1200" b="0">
                          <a:solidFill>
                            <a:srgbClr val="0F172A"/>
                          </a:solidFill>
                          <a:latin typeface="Arial"/>
                          <a:ea typeface="Arial"/>
                          <a:cs typeface="Arial"/>
                        </a:rPr>
                        <a:t>CUST-0008</a:t>
                      </a:r>
                    </a:p>
                  </a:txBody>
                  <a:tcPr marL="91440" marR="91440" marT="45720" marB="45720">
                    <a:solidFill>
                      <a:srgbClr val="FFFFFF"/>
                    </a:solidFill>
                  </a:tcPr>
                </a:tc>
                <a:tc>
                  <a:txBody>
                    <a:bodyPr/>
                    <a:lstStyle/>
                    <a:p>
                      <a:r>
                        <a:rPr sz="1200" b="0">
                          <a:solidFill>
                            <a:srgbClr val="0F172A"/>
                          </a:solidFill>
                          <a:latin typeface="Arial"/>
                          <a:ea typeface="Arial"/>
                          <a:cs typeface="Arial"/>
                        </a:rPr>
                        <a:t>$50,000.04</a:t>
                      </a:r>
                    </a:p>
                  </a:txBody>
                  <a:tcPr marL="91440" marR="91440" marT="45720" marB="45720">
                    <a:solidFill>
                      <a:srgbClr val="FFFFFF"/>
                    </a:solidFill>
                  </a:tcPr>
                </a:tc>
                <a:tc>
                  <a:txBody>
                    <a:bodyPr/>
                    <a:lstStyle/>
                    <a:p>
                      <a:r>
                        <a:rPr sz="1200" b="0">
                          <a:solidFill>
                            <a:srgbClr val="0F172A"/>
                          </a:solidFill>
                          <a:latin typeface="Arial"/>
                          <a:ea typeface="Arial"/>
                          <a:cs typeface="Arial"/>
                        </a:rPr>
                        <a:t>3.83%</a:t>
                      </a:r>
                    </a:p>
                  </a:txBody>
                  <a:tcPr marL="91440" marR="91440" marT="45720" marB="45720">
                    <a:solidFill>
                      <a:srgbClr val="FFFFFF"/>
                    </a:solidFill>
                  </a:tcPr>
                </a:tc>
                <a:tc>
                  <a:txBody>
                    <a:bodyPr/>
                    <a:lstStyle/>
                    <a:p>
                      <a:r>
                        <a:rPr sz="1200" b="0">
                          <a:solidFill>
                            <a:srgbClr val="0F172A"/>
                          </a:solidFill>
                          <a:latin typeface="Arial"/>
                          <a:ea typeface="Arial"/>
                          <a:cs typeface="Arial"/>
                        </a:rPr>
                        <a:t>65.08%</a:t>
                      </a:r>
                    </a:p>
                  </a:txBody>
                  <a:tcPr marL="91440" marR="91440" marT="45720" marB="45720">
                    <a:solidFill>
                      <a:srgbClr val="FFFFFF"/>
                    </a:solidFill>
                  </a:tcPr>
                </a:tc>
                <a:tc>
                  <a:txBody>
                    <a:bodyPr/>
                    <a:lstStyle/>
                    <a:p>
                      <a:r>
                        <a:rPr sz="1200" b="0">
                          <a:solidFill>
                            <a:srgbClr val="0F172A"/>
                          </a:solidFill>
                          <a:latin typeface="Arial"/>
                          <a:ea typeface="Arial"/>
                          <a:cs typeface="Arial"/>
                        </a:rPr>
                        <a:t>Stable Foundation (+0.0% CAGR)</a:t>
                      </a:r>
                    </a:p>
                  </a:txBody>
                  <a:tcPr marL="91440" marR="91440" marT="45720" marB="45720">
                    <a:solidFill>
                      <a:srgbClr val="FFFFFF"/>
                    </a:solidFill>
                  </a:tcPr>
                </a:tc>
              </a:tr>
              <a:tr h="359352">
                <a:tc>
                  <a:txBody>
                    <a:bodyPr/>
                    <a:lstStyle/>
                    <a:p>
                      <a:r>
                        <a:rPr sz="1200" b="0">
                          <a:solidFill>
                            <a:srgbClr val="0F172A"/>
                          </a:solidFill>
                          <a:latin typeface="Arial"/>
                          <a:ea typeface="Arial"/>
                          <a:cs typeface="Arial"/>
                        </a:rPr>
                        <a:t>9</a:t>
                      </a:r>
                    </a:p>
                  </a:txBody>
                  <a:tcPr marL="91440" marR="91440" marT="45720" marB="45720">
                    <a:solidFill>
                      <a:srgbClr val="F3F5F7"/>
                    </a:solidFill>
                  </a:tcPr>
                </a:tc>
                <a:tc>
                  <a:txBody>
                    <a:bodyPr/>
                    <a:lstStyle/>
                    <a:p>
                      <a:r>
                        <a:rPr sz="1200" b="0">
                          <a:solidFill>
                            <a:srgbClr val="0F172A"/>
                          </a:solidFill>
                          <a:latin typeface="Arial"/>
                          <a:ea typeface="Arial"/>
                          <a:cs typeface="Arial"/>
                        </a:rPr>
                        <a:t>CUST-0013</a:t>
                      </a:r>
                    </a:p>
                  </a:txBody>
                  <a:tcPr marL="91440" marR="91440" marT="45720" marB="45720">
                    <a:solidFill>
                      <a:srgbClr val="F3F5F7"/>
                    </a:solidFill>
                  </a:tcPr>
                </a:tc>
                <a:tc>
                  <a:txBody>
                    <a:bodyPr/>
                    <a:lstStyle/>
                    <a:p>
                      <a:r>
                        <a:rPr sz="1200" b="0">
                          <a:solidFill>
                            <a:srgbClr val="0F172A"/>
                          </a:solidFill>
                          <a:latin typeface="Arial"/>
                          <a:ea typeface="Arial"/>
                          <a:cs typeface="Arial"/>
                        </a:rPr>
                        <a:t>$50,000.04</a:t>
                      </a:r>
                    </a:p>
                  </a:txBody>
                  <a:tcPr marL="91440" marR="91440" marT="45720" marB="45720">
                    <a:solidFill>
                      <a:srgbClr val="F3F5F7"/>
                    </a:solidFill>
                  </a:tcPr>
                </a:tc>
                <a:tc>
                  <a:txBody>
                    <a:bodyPr/>
                    <a:lstStyle/>
                    <a:p>
                      <a:r>
                        <a:rPr sz="1200" b="0">
                          <a:solidFill>
                            <a:srgbClr val="0F172A"/>
                          </a:solidFill>
                          <a:latin typeface="Arial"/>
                          <a:ea typeface="Arial"/>
                          <a:cs typeface="Arial"/>
                        </a:rPr>
                        <a:t>3.83%</a:t>
                      </a:r>
                    </a:p>
                  </a:txBody>
                  <a:tcPr marL="91440" marR="91440" marT="45720" marB="45720">
                    <a:solidFill>
                      <a:srgbClr val="F3F5F7"/>
                    </a:solidFill>
                  </a:tcPr>
                </a:tc>
                <a:tc>
                  <a:txBody>
                    <a:bodyPr/>
                    <a:lstStyle/>
                    <a:p>
                      <a:r>
                        <a:rPr sz="1200" b="0">
                          <a:solidFill>
                            <a:srgbClr val="0F172A"/>
                          </a:solidFill>
                          <a:latin typeface="Arial"/>
                          <a:ea typeface="Arial"/>
                          <a:cs typeface="Arial"/>
                        </a:rPr>
                        <a:t>68.91%</a:t>
                      </a:r>
                    </a:p>
                  </a:txBody>
                  <a:tcPr marL="91440" marR="91440" marT="45720" marB="45720">
                    <a:solidFill>
                      <a:srgbClr val="F3F5F7"/>
                    </a:solidFill>
                  </a:tcPr>
                </a:tc>
                <a:tc>
                  <a:txBody>
                    <a:bodyPr/>
                    <a:lstStyle/>
                    <a:p>
                      <a:r>
                        <a:rPr sz="1200" b="0">
                          <a:solidFill>
                            <a:srgbClr val="0F172A"/>
                          </a:solidFill>
                          <a:latin typeface="Arial"/>
                          <a:ea typeface="Arial"/>
                          <a:cs typeface="Arial"/>
                        </a:rPr>
                        <a:t>New Inbound Acquisition</a:t>
                      </a:r>
                    </a:p>
                  </a:txBody>
                  <a:tcPr marL="91440" marR="91440" marT="45720" marB="45720">
                    <a:solidFill>
                      <a:srgbClr val="F3F5F7"/>
                    </a:solidFill>
                  </a:tcPr>
                </a:tc>
              </a:tr>
              <a:tr h="359352">
                <a:tc>
                  <a:txBody>
                    <a:bodyPr/>
                    <a:lstStyle/>
                    <a:p>
                      <a:r>
                        <a:rPr sz="1200" b="0">
                          <a:solidFill>
                            <a:srgbClr val="0F172A"/>
                          </a:solidFill>
                          <a:latin typeface="Arial"/>
                          <a:ea typeface="Arial"/>
                          <a:cs typeface="Arial"/>
                        </a:rPr>
                        <a:t>10</a:t>
                      </a:r>
                    </a:p>
                  </a:txBody>
                  <a:tcPr marL="91440" marR="91440" marT="45720" marB="45720">
                    <a:solidFill>
                      <a:srgbClr val="FFFFFF"/>
                    </a:solidFill>
                  </a:tcPr>
                </a:tc>
                <a:tc>
                  <a:txBody>
                    <a:bodyPr/>
                    <a:lstStyle/>
                    <a:p>
                      <a:r>
                        <a:rPr sz="1200" b="0">
                          <a:solidFill>
                            <a:srgbClr val="0F172A"/>
                          </a:solidFill>
                          <a:latin typeface="Arial"/>
                          <a:ea typeface="Arial"/>
                          <a:cs typeface="Arial"/>
                        </a:rPr>
                        <a:t>CUST-0009</a:t>
                      </a:r>
                    </a:p>
                  </a:txBody>
                  <a:tcPr marL="91440" marR="91440" marT="45720" marB="45720">
                    <a:solidFill>
                      <a:srgbClr val="FFFFFF"/>
                    </a:solidFill>
                  </a:tcPr>
                </a:tc>
                <a:tc>
                  <a:txBody>
                    <a:bodyPr/>
                    <a:lstStyle/>
                    <a:p>
                      <a:r>
                        <a:rPr sz="1200" b="0">
                          <a:solidFill>
                            <a:srgbClr val="0F172A"/>
                          </a:solidFill>
                          <a:latin typeface="Arial"/>
                          <a:ea typeface="Arial"/>
                          <a:cs typeface="Arial"/>
                        </a:rPr>
                        <a:t>$40,716.60</a:t>
                      </a:r>
                    </a:p>
                  </a:txBody>
                  <a:tcPr marL="91440" marR="91440" marT="45720" marB="45720">
                    <a:solidFill>
                      <a:srgbClr val="FFFFFF"/>
                    </a:solidFill>
                  </a:tcPr>
                </a:tc>
                <a:tc>
                  <a:txBody>
                    <a:bodyPr/>
                    <a:lstStyle/>
                    <a:p>
                      <a:r>
                        <a:rPr sz="1200" b="0">
                          <a:solidFill>
                            <a:srgbClr val="0F172A"/>
                          </a:solidFill>
                          <a:latin typeface="Arial"/>
                          <a:ea typeface="Arial"/>
                          <a:cs typeface="Arial"/>
                        </a:rPr>
                        <a:t>3.12%</a:t>
                      </a:r>
                    </a:p>
                  </a:txBody>
                  <a:tcPr marL="91440" marR="91440" marT="45720" marB="45720">
                    <a:solidFill>
                      <a:srgbClr val="FFFFFF"/>
                    </a:solidFill>
                  </a:tcPr>
                </a:tc>
                <a:tc>
                  <a:txBody>
                    <a:bodyPr/>
                    <a:lstStyle/>
                    <a:p>
                      <a:r>
                        <a:rPr sz="1200" b="0">
                          <a:solidFill>
                            <a:srgbClr val="0F172A"/>
                          </a:solidFill>
                          <a:latin typeface="Arial"/>
                          <a:ea typeface="Arial"/>
                          <a:cs typeface="Arial"/>
                        </a:rPr>
                        <a:t>72.03%</a:t>
                      </a:r>
                    </a:p>
                  </a:txBody>
                  <a:tcPr marL="91440" marR="91440" marT="45720" marB="45720">
                    <a:solidFill>
                      <a:srgbClr val="FFFFFF"/>
                    </a:solidFill>
                  </a:tcPr>
                </a:tc>
                <a:tc>
                  <a:txBody>
                    <a:bodyPr/>
                    <a:lstStyle/>
                    <a:p>
                      <a:r>
                        <a:rPr sz="1200" b="0">
                          <a:solidFill>
                            <a:srgbClr val="0F172A"/>
                          </a:solidFill>
                          <a:latin typeface="Arial"/>
                          <a:ea typeface="Arial"/>
                          <a:cs typeface="Arial"/>
                        </a:rPr>
                        <a:t>Stable Foundation (+1.2% CAGR)</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66227579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C7318D6-8681-413E-9F57-EFEF6F48CC08}"/>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79B14CEF-460F-460A-AD46-9DCFDCDDD1A6}"/>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9499550E-F6E8-422D-BAA1-658D82DA878D}"/>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Customer scale and growth ledger</a:t>
            </a:r>
          </a:p>
        </p:txBody>
      </p:sp>
      <p:sp>
        <p:nvSpPr>
          <p:cNvPr id="4" name="">
            <a:extLst xmlns:a="http://schemas.openxmlformats.org/drawingml/2006/main">
              <a:ext uri="{FF2B5EF4-FFF2-40B4-BE49-F238E27FC236}">
                <a16:creationId xmlns:a16="http://schemas.microsoft.com/office/drawing/2014/main" id="{AC7BE7FA-D049-458B-846C-46BFAA13971D}"/>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A5. Historical source values and IDs retained. Live-app growth rates and ID mappings differ. Not current account-level advice.</a:t>
            </a:r>
          </a:p>
        </p:txBody>
      </p:sp>
      <p:sp>
        <p:nvSpPr>
          <p:cNvPr id="5" name="">
            <a:extLst xmlns:a="http://schemas.openxmlformats.org/drawingml/2006/main">
              <a:ext uri="{FF2B5EF4-FFF2-40B4-BE49-F238E27FC236}">
                <a16:creationId xmlns:a16="http://schemas.microsoft.com/office/drawing/2014/main" id="{6870EF39-2E8D-4D98-B9A4-F2E74CD2C512}"/>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31A78835-701E-41AC-9FED-72AB18E39B6D}"/>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6A165F28-EB24-4AC3-A81A-8DD4EBE5530C}"/>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21</a:t>
            </a:r>
          </a:p>
        </p:txBody>
      </p:sp>
      <p:graphicFrame>
        <p:nvGraphicFramePr>
          <p:cNvPr id="16" name=""/>
          <p:cNvGraphicFramePr/>
          <p:nvPr/>
        </p:nvGraphicFramePr>
        <p:xfrm>
          <a:off xmlns:a="http://schemas.openxmlformats.org/drawingml/2006/main" x="533400" y="1762125"/>
          <a:ext xmlns:a="http://schemas.openxmlformats.org/drawingml/2006/main" cx="11125200" cy="3619500"/>
        </p:xfrm>
        <a:graphic xmlns:a="http://schemas.openxmlformats.org/drawingml/2006/main">
          <a:graphicData uri="http://schemas.openxmlformats.org/drawingml/2006/table">
            <a:tbl>
              <a:tblPr/>
              <a:tblGrid>
                <a:gridCol w="1504950"/>
                <a:gridCol w="1809750"/>
                <a:gridCol w="1847850"/>
                <a:gridCol w="1762125"/>
                <a:gridCol w="1381125"/>
                <a:gridCol w="2819400"/>
              </a:tblGrid>
              <a:tr h="452438">
                <a:tc>
                  <a:txBody>
                    <a:bodyPr/>
                    <a:lstStyle/>
                    <a:p>
                      <a:r>
                        <a:rPr sz="1275" b="1">
                          <a:solidFill>
                            <a:srgbClr val="FFFFFF"/>
                          </a:solidFill>
                          <a:latin typeface="Arial"/>
                          <a:ea typeface="Arial"/>
                          <a:cs typeface="Arial"/>
                        </a:rPr>
                        <a:t>Customer ID</a:t>
                      </a:r>
                    </a:p>
                  </a:txBody>
                  <a:tcPr marL="91440" marR="91440" marT="45720" marB="45720">
                    <a:solidFill>
                      <a:srgbClr val="0F172A"/>
                    </a:solidFill>
                  </a:tcPr>
                </a:tc>
                <a:tc>
                  <a:txBody>
                    <a:bodyPr/>
                    <a:lstStyle/>
                    <a:p>
                      <a:r>
                        <a:rPr sz="1275" b="1">
                          <a:solidFill>
                            <a:srgbClr val="FFFFFF"/>
                          </a:solidFill>
                          <a:latin typeface="Arial"/>
                          <a:ea typeface="Arial"/>
                          <a:cs typeface="Arial"/>
                        </a:rPr>
                        <a:t>FY22 Base ($)</a:t>
                      </a:r>
                    </a:p>
                  </a:txBody>
                  <a:tcPr marL="91440" marR="91440" marT="45720" marB="45720">
                    <a:solidFill>
                      <a:srgbClr val="0F172A"/>
                    </a:solidFill>
                  </a:tcPr>
                </a:tc>
                <a:tc>
                  <a:txBody>
                    <a:bodyPr/>
                    <a:lstStyle/>
                    <a:p>
                      <a:r>
                        <a:rPr sz="1275" b="1">
                          <a:solidFill>
                            <a:srgbClr val="FFFFFF"/>
                          </a:solidFill>
                          <a:latin typeface="Arial"/>
                          <a:ea typeface="Arial"/>
                          <a:cs typeface="Arial"/>
                        </a:rPr>
                        <a:t>FY26 Ending ($)</a:t>
                      </a:r>
                    </a:p>
                  </a:txBody>
                  <a:tcPr marL="91440" marR="91440" marT="45720" marB="45720">
                    <a:solidFill>
                      <a:srgbClr val="0F172A"/>
                    </a:solidFill>
                  </a:tcPr>
                </a:tc>
                <a:tc>
                  <a:txBody>
                    <a:bodyPr/>
                    <a:lstStyle/>
                    <a:p>
                      <a:r>
                        <a:rPr sz="1275" b="1">
                          <a:solidFill>
                            <a:srgbClr val="FFFFFF"/>
                          </a:solidFill>
                          <a:latin typeface="Arial"/>
                          <a:ea typeface="Arial"/>
                          <a:cs typeface="Arial"/>
                        </a:rPr>
                        <a:t>4-Year Net Delta ($)</a:t>
                      </a:r>
                    </a:p>
                  </a:txBody>
                  <a:tcPr marL="91440" marR="91440" marT="45720" marB="45720">
                    <a:solidFill>
                      <a:srgbClr val="0F172A"/>
                    </a:solidFill>
                  </a:tcPr>
                </a:tc>
                <a:tc>
                  <a:txBody>
                    <a:bodyPr/>
                    <a:lstStyle/>
                    <a:p>
                      <a:r>
                        <a:rPr sz="1275" b="1">
                          <a:solidFill>
                            <a:srgbClr val="FFFFFF"/>
                          </a:solidFill>
                          <a:latin typeface="Arial"/>
                          <a:ea typeface="Arial"/>
                          <a:cs typeface="Arial"/>
                        </a:rPr>
                        <a:t>4-Year CAGR (%)</a:t>
                      </a:r>
                    </a:p>
                  </a:txBody>
                  <a:tcPr marL="91440" marR="91440" marT="45720" marB="45720">
                    <a:solidFill>
                      <a:srgbClr val="0F172A"/>
                    </a:solidFill>
                  </a:tcPr>
                </a:tc>
                <a:tc>
                  <a:txBody>
                    <a:bodyPr/>
                    <a:lstStyle/>
                    <a:p>
                      <a:r>
                        <a:rPr sz="1275" b="1">
                          <a:solidFill>
                            <a:srgbClr val="FFFFFF"/>
                          </a:solidFill>
                          <a:latin typeface="Arial"/>
                          <a:ea typeface="Arial"/>
                          <a:cs typeface="Arial"/>
                        </a:rPr>
                        <a:t>Quadrant Segment</a:t>
                      </a:r>
                    </a:p>
                  </a:txBody>
                  <a:tcPr marL="91440" marR="91440" marT="45720" marB="45720">
                    <a:solidFill>
                      <a:srgbClr val="0F172A"/>
                    </a:solidFill>
                  </a:tcPr>
                </a:tc>
              </a:tr>
              <a:tr h="452438">
                <a:tc>
                  <a:txBody>
                    <a:bodyPr/>
                    <a:lstStyle/>
                    <a:p>
                      <a:r>
                        <a:rPr sz="1275" b="0">
                          <a:solidFill>
                            <a:srgbClr val="0F172A"/>
                          </a:solidFill>
                          <a:latin typeface="Arial"/>
                          <a:ea typeface="Arial"/>
                          <a:cs typeface="Arial"/>
                        </a:rPr>
                        <a:t>CUST-0001</a:t>
                      </a:r>
                    </a:p>
                  </a:txBody>
                  <a:tcPr marL="91440" marR="91440" marT="45720" marB="45720">
                    <a:solidFill>
                      <a:srgbClr val="F3F5F7"/>
                    </a:solidFill>
                  </a:tcPr>
                </a:tc>
                <a:tc>
                  <a:txBody>
                    <a:bodyPr/>
                    <a:lstStyle/>
                    <a:p>
                      <a:r>
                        <a:rPr sz="1275" b="0">
                          <a:solidFill>
                            <a:srgbClr val="0F172A"/>
                          </a:solidFill>
                          <a:latin typeface="Arial"/>
                          <a:ea typeface="Arial"/>
                          <a:cs typeface="Arial"/>
                        </a:rPr>
                        <a:t>$120,000.00</a:t>
                      </a:r>
                    </a:p>
                  </a:txBody>
                  <a:tcPr marL="91440" marR="91440" marT="45720" marB="45720">
                    <a:solidFill>
                      <a:srgbClr val="F3F5F7"/>
                    </a:solidFill>
                  </a:tcPr>
                </a:tc>
                <a:tc>
                  <a:txBody>
                    <a:bodyPr/>
                    <a:lstStyle/>
                    <a:p>
                      <a:r>
                        <a:rPr sz="1275" b="0">
                          <a:solidFill>
                            <a:srgbClr val="0F172A"/>
                          </a:solidFill>
                          <a:latin typeface="Arial"/>
                          <a:ea typeface="Arial"/>
                          <a:cs typeface="Arial"/>
                        </a:rPr>
                        <a:t>$209,880.72</a:t>
                      </a:r>
                    </a:p>
                  </a:txBody>
                  <a:tcPr marL="91440" marR="91440" marT="45720" marB="45720">
                    <a:solidFill>
                      <a:srgbClr val="F3F5F7"/>
                    </a:solidFill>
                  </a:tcPr>
                </a:tc>
                <a:tc>
                  <a:txBody>
                    <a:bodyPr/>
                    <a:lstStyle/>
                    <a:p>
                      <a:r>
                        <a:rPr sz="1275" b="0">
                          <a:solidFill>
                            <a:srgbClr val="0F172A"/>
                          </a:solidFill>
                          <a:latin typeface="Arial"/>
                          <a:ea typeface="Arial"/>
                          <a:cs typeface="Arial"/>
                        </a:rPr>
                        <a:t>+$89,880.72</a:t>
                      </a:r>
                    </a:p>
                  </a:txBody>
                  <a:tcPr marL="91440" marR="91440" marT="45720" marB="45720">
                    <a:solidFill>
                      <a:srgbClr val="F3F5F7"/>
                    </a:solidFill>
                  </a:tcPr>
                </a:tc>
                <a:tc>
                  <a:txBody>
                    <a:bodyPr/>
                    <a:lstStyle/>
                    <a:p>
                      <a:r>
                        <a:rPr sz="1275" b="0">
                          <a:solidFill>
                            <a:srgbClr val="0F172A"/>
                          </a:solidFill>
                          <a:latin typeface="Arial"/>
                          <a:ea typeface="Arial"/>
                          <a:cs typeface="Arial"/>
                        </a:rPr>
                        <a:t>+15.00%</a:t>
                      </a:r>
                    </a:p>
                  </a:txBody>
                  <a:tcPr marL="91440" marR="91440" marT="45720" marB="45720">
                    <a:solidFill>
                      <a:srgbClr val="F3F5F7"/>
                    </a:solidFill>
                  </a:tcPr>
                </a:tc>
                <a:tc>
                  <a:txBody>
                    <a:bodyPr/>
                    <a:lstStyle/>
                    <a:p>
                      <a:r>
                        <a:rPr sz="1275" b="0">
                          <a:solidFill>
                            <a:srgbClr val="0F172A"/>
                          </a:solidFill>
                          <a:latin typeface="Arial"/>
                          <a:ea typeface="Arial"/>
                          <a:cs typeface="Arial"/>
                        </a:rPr>
                        <a:t>Quadrant 1: Growth Engine</a:t>
                      </a:r>
                    </a:p>
                  </a:txBody>
                  <a:tcPr marL="91440" marR="91440" marT="45720" marB="45720">
                    <a:solidFill>
                      <a:srgbClr val="F3F5F7"/>
                    </a:solidFill>
                  </a:tcPr>
                </a:tc>
              </a:tr>
              <a:tr h="452438">
                <a:tc>
                  <a:txBody>
                    <a:bodyPr/>
                    <a:lstStyle/>
                    <a:p>
                      <a:r>
                        <a:rPr sz="1275" b="0">
                          <a:solidFill>
                            <a:srgbClr val="0F172A"/>
                          </a:solidFill>
                          <a:latin typeface="Arial"/>
                          <a:ea typeface="Arial"/>
                          <a:cs typeface="Arial"/>
                        </a:rPr>
                        <a:t>CUST-0003</a:t>
                      </a:r>
                    </a:p>
                  </a:txBody>
                  <a:tcPr marL="91440" marR="91440" marT="45720" marB="45720">
                    <a:solidFill>
                      <a:srgbClr val="FFFFFF"/>
                    </a:solidFill>
                  </a:tcPr>
                </a:tc>
                <a:tc>
                  <a:txBody>
                    <a:bodyPr/>
                    <a:lstStyle/>
                    <a:p>
                      <a:r>
                        <a:rPr sz="1275" b="0">
                          <a:solidFill>
                            <a:srgbClr val="0F172A"/>
                          </a:solidFill>
                          <a:latin typeface="Arial"/>
                          <a:ea typeface="Arial"/>
                          <a:cs typeface="Arial"/>
                        </a:rPr>
                        <a:t>$97,000.00</a:t>
                      </a:r>
                    </a:p>
                  </a:txBody>
                  <a:tcPr marL="91440" marR="91440" marT="45720" marB="45720">
                    <a:solidFill>
                      <a:srgbClr val="FFFFFF"/>
                    </a:solidFill>
                  </a:tcPr>
                </a:tc>
                <a:tc>
                  <a:txBody>
                    <a:bodyPr/>
                    <a:lstStyle/>
                    <a:p>
                      <a:r>
                        <a:rPr sz="1275" b="0">
                          <a:solidFill>
                            <a:srgbClr val="0F172A"/>
                          </a:solidFill>
                          <a:latin typeface="Arial"/>
                          <a:ea typeface="Arial"/>
                          <a:cs typeface="Arial"/>
                        </a:rPr>
                        <a:t>$155,102.28</a:t>
                      </a:r>
                    </a:p>
                  </a:txBody>
                  <a:tcPr marL="91440" marR="91440" marT="45720" marB="45720">
                    <a:solidFill>
                      <a:srgbClr val="FFFFFF"/>
                    </a:solidFill>
                  </a:tcPr>
                </a:tc>
                <a:tc>
                  <a:txBody>
                    <a:bodyPr/>
                    <a:lstStyle/>
                    <a:p>
                      <a:r>
                        <a:rPr sz="1275" b="0">
                          <a:solidFill>
                            <a:srgbClr val="0F172A"/>
                          </a:solidFill>
                          <a:latin typeface="Arial"/>
                          <a:ea typeface="Arial"/>
                          <a:cs typeface="Arial"/>
                        </a:rPr>
                        <a:t>+$58,102.28</a:t>
                      </a:r>
                    </a:p>
                  </a:txBody>
                  <a:tcPr marL="91440" marR="91440" marT="45720" marB="45720">
                    <a:solidFill>
                      <a:srgbClr val="FFFFFF"/>
                    </a:solidFill>
                  </a:tcPr>
                </a:tc>
                <a:tc>
                  <a:txBody>
                    <a:bodyPr/>
                    <a:lstStyle/>
                    <a:p>
                      <a:r>
                        <a:rPr sz="1275" b="0">
                          <a:solidFill>
                            <a:srgbClr val="0F172A"/>
                          </a:solidFill>
                          <a:latin typeface="Arial"/>
                          <a:ea typeface="Arial"/>
                          <a:cs typeface="Arial"/>
                        </a:rPr>
                        <a:t>+12.45%</a:t>
                      </a:r>
                    </a:p>
                  </a:txBody>
                  <a:tcPr marL="91440" marR="91440" marT="45720" marB="45720">
                    <a:solidFill>
                      <a:srgbClr val="FFFFFF"/>
                    </a:solidFill>
                  </a:tcPr>
                </a:tc>
                <a:tc>
                  <a:txBody>
                    <a:bodyPr/>
                    <a:lstStyle/>
                    <a:p>
                      <a:r>
                        <a:rPr sz="1275" b="0">
                          <a:solidFill>
                            <a:srgbClr val="0F172A"/>
                          </a:solidFill>
                          <a:latin typeface="Arial"/>
                          <a:ea typeface="Arial"/>
                          <a:cs typeface="Arial"/>
                        </a:rPr>
                        <a:t>Quadrant 1: Growth Engine</a:t>
                      </a:r>
                    </a:p>
                  </a:txBody>
                  <a:tcPr marL="91440" marR="91440" marT="45720" marB="45720">
                    <a:solidFill>
                      <a:srgbClr val="FFFFFF"/>
                    </a:solidFill>
                  </a:tcPr>
                </a:tc>
              </a:tr>
              <a:tr h="452438">
                <a:tc>
                  <a:txBody>
                    <a:bodyPr/>
                    <a:lstStyle/>
                    <a:p>
                      <a:r>
                        <a:rPr sz="1275" b="0">
                          <a:solidFill>
                            <a:srgbClr val="0F172A"/>
                          </a:solidFill>
                          <a:latin typeface="Arial"/>
                          <a:ea typeface="Arial"/>
                          <a:cs typeface="Arial"/>
                        </a:rPr>
                        <a:t>CUST-0002</a:t>
                      </a:r>
                    </a:p>
                  </a:txBody>
                  <a:tcPr marL="91440" marR="91440" marT="45720" marB="45720">
                    <a:solidFill>
                      <a:srgbClr val="F3F5F7"/>
                    </a:solidFill>
                  </a:tcPr>
                </a:tc>
                <a:tc>
                  <a:txBody>
                    <a:bodyPr/>
                    <a:lstStyle/>
                    <a:p>
                      <a:r>
                        <a:rPr sz="1275" b="0">
                          <a:solidFill>
                            <a:srgbClr val="0F172A"/>
                          </a:solidFill>
                          <a:latin typeface="Arial"/>
                          <a:ea typeface="Arial"/>
                          <a:cs typeface="Arial"/>
                        </a:rPr>
                        <a:t>$122,000.00</a:t>
                      </a:r>
                    </a:p>
                  </a:txBody>
                  <a:tcPr marL="91440" marR="91440" marT="45720" marB="45720">
                    <a:solidFill>
                      <a:srgbClr val="F3F5F7"/>
                    </a:solidFill>
                  </a:tcPr>
                </a:tc>
                <a:tc>
                  <a:txBody>
                    <a:bodyPr/>
                    <a:lstStyle/>
                    <a:p>
                      <a:r>
                        <a:rPr sz="1275" b="0">
                          <a:solidFill>
                            <a:srgbClr val="0F172A"/>
                          </a:solidFill>
                          <a:latin typeface="Arial"/>
                          <a:ea typeface="Arial"/>
                          <a:cs typeface="Arial"/>
                        </a:rPr>
                        <a:t>$149,484.36</a:t>
                      </a:r>
                    </a:p>
                  </a:txBody>
                  <a:tcPr marL="91440" marR="91440" marT="45720" marB="45720">
                    <a:solidFill>
                      <a:srgbClr val="F3F5F7"/>
                    </a:solidFill>
                  </a:tcPr>
                </a:tc>
                <a:tc>
                  <a:txBody>
                    <a:bodyPr/>
                    <a:lstStyle/>
                    <a:p>
                      <a:r>
                        <a:rPr sz="1275" b="0">
                          <a:solidFill>
                            <a:srgbClr val="0F172A"/>
                          </a:solidFill>
                          <a:latin typeface="Arial"/>
                          <a:ea typeface="Arial"/>
                          <a:cs typeface="Arial"/>
                        </a:rPr>
                        <a:t>+$27,484.36</a:t>
                      </a:r>
                    </a:p>
                  </a:txBody>
                  <a:tcPr marL="91440" marR="91440" marT="45720" marB="45720">
                    <a:solidFill>
                      <a:srgbClr val="F3F5F7"/>
                    </a:solidFill>
                  </a:tcPr>
                </a:tc>
                <a:tc>
                  <a:txBody>
                    <a:bodyPr/>
                    <a:lstStyle/>
                    <a:p>
                      <a:r>
                        <a:rPr sz="1275" b="0">
                          <a:solidFill>
                            <a:srgbClr val="0F172A"/>
                          </a:solidFill>
                          <a:latin typeface="Arial"/>
                          <a:ea typeface="Arial"/>
                          <a:cs typeface="Arial"/>
                        </a:rPr>
                        <a:t>+5.21%</a:t>
                      </a:r>
                    </a:p>
                  </a:txBody>
                  <a:tcPr marL="91440" marR="91440" marT="45720" marB="45720">
                    <a:solidFill>
                      <a:srgbClr val="F3F5F7"/>
                    </a:solidFill>
                  </a:tcPr>
                </a:tc>
                <a:tc>
                  <a:txBody>
                    <a:bodyPr/>
                    <a:lstStyle/>
                    <a:p>
                      <a:r>
                        <a:rPr sz="1275" b="0">
                          <a:solidFill>
                            <a:srgbClr val="0F172A"/>
                          </a:solidFill>
                          <a:latin typeface="Arial"/>
                          <a:ea typeface="Arial"/>
                          <a:cs typeface="Arial"/>
                        </a:rPr>
                        <a:t>Quadrant 2: Stable Foundation</a:t>
                      </a:r>
                    </a:p>
                  </a:txBody>
                  <a:tcPr marL="91440" marR="91440" marT="45720" marB="45720">
                    <a:solidFill>
                      <a:srgbClr val="F3F5F7"/>
                    </a:solidFill>
                  </a:tcPr>
                </a:tc>
              </a:tr>
              <a:tr h="452438">
                <a:tc>
                  <a:txBody>
                    <a:bodyPr/>
                    <a:lstStyle/>
                    <a:p>
                      <a:r>
                        <a:rPr sz="1275" b="0">
                          <a:solidFill>
                            <a:srgbClr val="0F172A"/>
                          </a:solidFill>
                          <a:latin typeface="Arial"/>
                          <a:ea typeface="Arial"/>
                          <a:cs typeface="Arial"/>
                        </a:rPr>
                        <a:t>CUST-0004</a:t>
                      </a:r>
                    </a:p>
                  </a:txBody>
                  <a:tcPr marL="91440" marR="91440" marT="45720" marB="45720">
                    <a:solidFill>
                      <a:srgbClr val="FFFFFF"/>
                    </a:solidFill>
                  </a:tcPr>
                </a:tc>
                <a:tc>
                  <a:txBody>
                    <a:bodyPr/>
                    <a:lstStyle/>
                    <a:p>
                      <a:r>
                        <a:rPr sz="1275" b="0">
                          <a:solidFill>
                            <a:srgbClr val="0F172A"/>
                          </a:solidFill>
                          <a:latin typeface="Arial"/>
                          <a:ea typeface="Arial"/>
                          <a:cs typeface="Arial"/>
                        </a:rPr>
                        <a:t>$68,000.00</a:t>
                      </a:r>
                    </a:p>
                  </a:txBody>
                  <a:tcPr marL="91440" marR="91440" marT="45720" marB="45720">
                    <a:solidFill>
                      <a:srgbClr val="FFFFFF"/>
                    </a:solidFill>
                  </a:tcPr>
                </a:tc>
                <a:tc>
                  <a:txBody>
                    <a:bodyPr/>
                    <a:lstStyle/>
                    <a:p>
                      <a:r>
                        <a:rPr sz="1275" b="0">
                          <a:solidFill>
                            <a:srgbClr val="0F172A"/>
                          </a:solidFill>
                          <a:latin typeface="Arial"/>
                          <a:ea typeface="Arial"/>
                          <a:cs typeface="Arial"/>
                        </a:rPr>
                        <a:t>$82,012.56</a:t>
                      </a:r>
                    </a:p>
                  </a:txBody>
                  <a:tcPr marL="91440" marR="91440" marT="45720" marB="45720">
                    <a:solidFill>
                      <a:srgbClr val="FFFFFF"/>
                    </a:solidFill>
                  </a:tcPr>
                </a:tc>
                <a:tc>
                  <a:txBody>
                    <a:bodyPr/>
                    <a:lstStyle/>
                    <a:p>
                      <a:r>
                        <a:rPr sz="1275" b="0">
                          <a:solidFill>
                            <a:srgbClr val="0F172A"/>
                          </a:solidFill>
                          <a:latin typeface="Arial"/>
                          <a:ea typeface="Arial"/>
                          <a:cs typeface="Arial"/>
                        </a:rPr>
                        <a:t>+$14,012.56</a:t>
                      </a:r>
                    </a:p>
                  </a:txBody>
                  <a:tcPr marL="91440" marR="91440" marT="45720" marB="45720">
                    <a:solidFill>
                      <a:srgbClr val="FFFFFF"/>
                    </a:solidFill>
                  </a:tcPr>
                </a:tc>
                <a:tc>
                  <a:txBody>
                    <a:bodyPr/>
                    <a:lstStyle/>
                    <a:p>
                      <a:r>
                        <a:rPr sz="1275" b="0">
                          <a:solidFill>
                            <a:srgbClr val="0F172A"/>
                          </a:solidFill>
                          <a:latin typeface="Arial"/>
                          <a:ea typeface="Arial"/>
                          <a:cs typeface="Arial"/>
                        </a:rPr>
                        <a:t>+4.79%</a:t>
                      </a:r>
                    </a:p>
                  </a:txBody>
                  <a:tcPr marL="91440" marR="91440" marT="45720" marB="45720">
                    <a:solidFill>
                      <a:srgbClr val="FFFFFF"/>
                    </a:solidFill>
                  </a:tcPr>
                </a:tc>
                <a:tc>
                  <a:txBody>
                    <a:bodyPr/>
                    <a:lstStyle/>
                    <a:p>
                      <a:r>
                        <a:rPr sz="1275" b="0">
                          <a:solidFill>
                            <a:srgbClr val="0F172A"/>
                          </a:solidFill>
                          <a:latin typeface="Arial"/>
                          <a:ea typeface="Arial"/>
                          <a:cs typeface="Arial"/>
                        </a:rPr>
                        <a:t>Quadrant 2: Stable Foundation</a:t>
                      </a:r>
                    </a:p>
                  </a:txBody>
                  <a:tcPr marL="91440" marR="91440" marT="45720" marB="45720">
                    <a:solidFill>
                      <a:srgbClr val="FFFFFF"/>
                    </a:solidFill>
                  </a:tcPr>
                </a:tc>
              </a:tr>
              <a:tr h="452438">
                <a:tc>
                  <a:txBody>
                    <a:bodyPr/>
                    <a:lstStyle/>
                    <a:p>
                      <a:r>
                        <a:rPr sz="1275" b="0">
                          <a:solidFill>
                            <a:srgbClr val="0F172A"/>
                          </a:solidFill>
                          <a:latin typeface="Arial"/>
                          <a:ea typeface="Arial"/>
                          <a:cs typeface="Arial"/>
                        </a:rPr>
                        <a:t>CUST-0005</a:t>
                      </a:r>
                    </a:p>
                  </a:txBody>
                  <a:tcPr marL="91440" marR="91440" marT="45720" marB="45720">
                    <a:solidFill>
                      <a:srgbClr val="F3F5F7"/>
                    </a:solidFill>
                  </a:tcPr>
                </a:tc>
                <a:tc>
                  <a:txBody>
                    <a:bodyPr/>
                    <a:lstStyle/>
                    <a:p>
                      <a:r>
                        <a:rPr sz="1275" b="0">
                          <a:solidFill>
                            <a:srgbClr val="0F172A"/>
                          </a:solidFill>
                          <a:latin typeface="Arial"/>
                          <a:ea typeface="Arial"/>
                          <a:cs typeface="Arial"/>
                        </a:rPr>
                        <a:t>$76,000.00</a:t>
                      </a:r>
                    </a:p>
                  </a:txBody>
                  <a:tcPr marL="91440" marR="91440" marT="45720" marB="45720">
                    <a:solidFill>
                      <a:srgbClr val="F3F5F7"/>
                    </a:solidFill>
                  </a:tcPr>
                </a:tc>
                <a:tc>
                  <a:txBody>
                    <a:bodyPr/>
                    <a:lstStyle/>
                    <a:p>
                      <a:r>
                        <a:rPr sz="1275" b="0">
                          <a:solidFill>
                            <a:srgbClr val="0F172A"/>
                          </a:solidFill>
                          <a:latin typeface="Arial"/>
                          <a:ea typeface="Arial"/>
                          <a:cs typeface="Arial"/>
                        </a:rPr>
                        <a:t>$58,800.00</a:t>
                      </a:r>
                    </a:p>
                  </a:txBody>
                  <a:tcPr marL="91440" marR="91440" marT="45720" marB="45720">
                    <a:solidFill>
                      <a:srgbClr val="F3F5F7"/>
                    </a:solidFill>
                  </a:tcPr>
                </a:tc>
                <a:tc>
                  <a:txBody>
                    <a:bodyPr/>
                    <a:lstStyle/>
                    <a:p>
                      <a:r>
                        <a:rPr sz="1275" b="0">
                          <a:solidFill>
                            <a:srgbClr val="0F172A"/>
                          </a:solidFill>
                          <a:latin typeface="Arial"/>
                          <a:ea typeface="Arial"/>
                          <a:cs typeface="Arial"/>
                        </a:rPr>
                        <a:t>-$17,200.00</a:t>
                      </a:r>
                    </a:p>
                  </a:txBody>
                  <a:tcPr marL="91440" marR="91440" marT="45720" marB="45720">
                    <a:solidFill>
                      <a:srgbClr val="F3F5F7"/>
                    </a:solidFill>
                  </a:tcPr>
                </a:tc>
                <a:tc>
                  <a:txBody>
                    <a:bodyPr/>
                    <a:lstStyle/>
                    <a:p>
                      <a:r>
                        <a:rPr sz="1275" b="0">
                          <a:solidFill>
                            <a:srgbClr val="0F172A"/>
                          </a:solidFill>
                          <a:latin typeface="Arial"/>
                          <a:ea typeface="Arial"/>
                          <a:cs typeface="Arial"/>
                        </a:rPr>
                        <a:t>-6.35%</a:t>
                      </a:r>
                    </a:p>
                  </a:txBody>
                  <a:tcPr marL="91440" marR="91440" marT="45720" marB="45720">
                    <a:solidFill>
                      <a:srgbClr val="F3F5F7"/>
                    </a:solidFill>
                  </a:tcPr>
                </a:tc>
                <a:tc>
                  <a:txBody>
                    <a:bodyPr/>
                    <a:lstStyle/>
                    <a:p>
                      <a:r>
                        <a:rPr sz="1275" b="0">
                          <a:solidFill>
                            <a:srgbClr val="0F172A"/>
                          </a:solidFill>
                          <a:latin typeface="Arial"/>
                          <a:ea typeface="Arial"/>
                          <a:cs typeface="Arial"/>
                        </a:rPr>
                        <a:t>Quadrant 3: High-Value Contracting</a:t>
                      </a:r>
                    </a:p>
                  </a:txBody>
                  <a:tcPr marL="91440" marR="91440" marT="45720" marB="45720">
                    <a:solidFill>
                      <a:srgbClr val="F3F5F7"/>
                    </a:solidFill>
                  </a:tcPr>
                </a:tc>
              </a:tr>
              <a:tr h="452438">
                <a:tc>
                  <a:txBody>
                    <a:bodyPr/>
                    <a:lstStyle/>
                    <a:p>
                      <a:r>
                        <a:rPr sz="1275" b="0">
                          <a:solidFill>
                            <a:srgbClr val="0F172A"/>
                          </a:solidFill>
                          <a:latin typeface="Arial"/>
                          <a:ea typeface="Arial"/>
                          <a:cs typeface="Arial"/>
                        </a:rPr>
                        <a:t>CUST-0006</a:t>
                      </a:r>
                    </a:p>
                  </a:txBody>
                  <a:tcPr marL="91440" marR="91440" marT="45720" marB="45720">
                    <a:solidFill>
                      <a:srgbClr val="FFFFFF"/>
                    </a:solidFill>
                  </a:tcPr>
                </a:tc>
                <a:tc>
                  <a:txBody>
                    <a:bodyPr/>
                    <a:lstStyle/>
                    <a:p>
                      <a:r>
                        <a:rPr sz="1275" b="0">
                          <a:solidFill>
                            <a:srgbClr val="0F172A"/>
                          </a:solidFill>
                          <a:latin typeface="Arial"/>
                          <a:ea typeface="Arial"/>
                          <a:cs typeface="Arial"/>
                        </a:rPr>
                        <a:t>$58,000.00</a:t>
                      </a:r>
                    </a:p>
                  </a:txBody>
                  <a:tcPr marL="91440" marR="91440" marT="45720" marB="45720">
                    <a:solidFill>
                      <a:srgbClr val="FFFFFF"/>
                    </a:solidFill>
                  </a:tcPr>
                </a:tc>
                <a:tc>
                  <a:txBody>
                    <a:bodyPr/>
                    <a:lstStyle/>
                    <a:p>
                      <a:r>
                        <a:rPr sz="1275" b="0">
                          <a:solidFill>
                            <a:srgbClr val="0F172A"/>
                          </a:solidFill>
                          <a:latin typeface="Arial"/>
                          <a:ea typeface="Arial"/>
                          <a:cs typeface="Arial"/>
                        </a:rPr>
                        <a:t>$81,182.40</a:t>
                      </a:r>
                    </a:p>
                  </a:txBody>
                  <a:tcPr marL="91440" marR="91440" marT="45720" marB="45720">
                    <a:solidFill>
                      <a:srgbClr val="FFFFFF"/>
                    </a:solidFill>
                  </a:tcPr>
                </a:tc>
                <a:tc>
                  <a:txBody>
                    <a:bodyPr/>
                    <a:lstStyle/>
                    <a:p>
                      <a:r>
                        <a:rPr sz="1275" b="0">
                          <a:solidFill>
                            <a:srgbClr val="0F172A"/>
                          </a:solidFill>
                          <a:latin typeface="Arial"/>
                          <a:ea typeface="Arial"/>
                          <a:cs typeface="Arial"/>
                        </a:rPr>
                        <a:t>+$23,182.40</a:t>
                      </a:r>
                    </a:p>
                  </a:txBody>
                  <a:tcPr marL="91440" marR="91440" marT="45720" marB="45720">
                    <a:solidFill>
                      <a:srgbClr val="FFFFFF"/>
                    </a:solidFill>
                  </a:tcPr>
                </a:tc>
                <a:tc>
                  <a:txBody>
                    <a:bodyPr/>
                    <a:lstStyle/>
                    <a:p>
                      <a:r>
                        <a:rPr sz="1275" b="0">
                          <a:solidFill>
                            <a:srgbClr val="0F172A"/>
                          </a:solidFill>
                          <a:latin typeface="Arial"/>
                          <a:ea typeface="Arial"/>
                          <a:cs typeface="Arial"/>
                        </a:rPr>
                        <a:t>+8.76%</a:t>
                      </a:r>
                    </a:p>
                  </a:txBody>
                  <a:tcPr marL="91440" marR="91440" marT="45720" marB="45720">
                    <a:solidFill>
                      <a:srgbClr val="FFFFFF"/>
                    </a:solidFill>
                  </a:tcPr>
                </a:tc>
                <a:tc>
                  <a:txBody>
                    <a:bodyPr/>
                    <a:lstStyle/>
                    <a:p>
                      <a:r>
                        <a:rPr sz="1275" b="0">
                          <a:solidFill>
                            <a:srgbClr val="0F172A"/>
                          </a:solidFill>
                          <a:latin typeface="Arial"/>
                          <a:ea typeface="Arial"/>
                          <a:cs typeface="Arial"/>
                        </a:rPr>
                        <a:t>Quadrant 1: Growth Engine</a:t>
                      </a:r>
                    </a:p>
                  </a:txBody>
                  <a:tcPr marL="91440" marR="91440" marT="45720" marB="45720">
                    <a:solidFill>
                      <a:srgbClr val="FFFFFF"/>
                    </a:solidFill>
                  </a:tcPr>
                </a:tc>
              </a:tr>
              <a:tr h="452438">
                <a:tc>
                  <a:txBody>
                    <a:bodyPr/>
                    <a:lstStyle/>
                    <a:p>
                      <a:r>
                        <a:rPr sz="1275" b="0">
                          <a:solidFill>
                            <a:srgbClr val="0F172A"/>
                          </a:solidFill>
                          <a:latin typeface="Arial"/>
                          <a:ea typeface="Arial"/>
                          <a:cs typeface="Arial"/>
                        </a:rPr>
                        <a:t>CUST-0007</a:t>
                      </a:r>
                    </a:p>
                  </a:txBody>
                  <a:tcPr marL="91440" marR="91440" marT="45720" marB="45720">
                    <a:solidFill>
                      <a:srgbClr val="F3F5F7"/>
                    </a:solidFill>
                  </a:tcPr>
                </a:tc>
                <a:tc>
                  <a:txBody>
                    <a:bodyPr/>
                    <a:lstStyle/>
                    <a:p>
                      <a:r>
                        <a:rPr sz="1275" b="0">
                          <a:solidFill>
                            <a:srgbClr val="0F172A"/>
                          </a:solidFill>
                          <a:latin typeface="Arial"/>
                          <a:ea typeface="Arial"/>
                          <a:cs typeface="Arial"/>
                        </a:rPr>
                        <a:t>$55,000.00</a:t>
                      </a:r>
                    </a:p>
                  </a:txBody>
                  <a:tcPr marL="91440" marR="91440" marT="45720" marB="45720">
                    <a:solidFill>
                      <a:srgbClr val="F3F5F7"/>
                    </a:solidFill>
                  </a:tcPr>
                </a:tc>
                <a:tc>
                  <a:txBody>
                    <a:bodyPr/>
                    <a:lstStyle/>
                    <a:p>
                      <a:r>
                        <a:rPr sz="1275" b="0">
                          <a:solidFill>
                            <a:srgbClr val="0F172A"/>
                          </a:solidFill>
                          <a:latin typeface="Arial"/>
                          <a:ea typeface="Arial"/>
                          <a:cs typeface="Arial"/>
                        </a:rPr>
                        <a:t>$62,436.24</a:t>
                      </a:r>
                    </a:p>
                  </a:txBody>
                  <a:tcPr marL="91440" marR="91440" marT="45720" marB="45720">
                    <a:solidFill>
                      <a:srgbClr val="F3F5F7"/>
                    </a:solidFill>
                  </a:tcPr>
                </a:tc>
                <a:tc>
                  <a:txBody>
                    <a:bodyPr/>
                    <a:lstStyle/>
                    <a:p>
                      <a:r>
                        <a:rPr sz="1275" b="0">
                          <a:solidFill>
                            <a:srgbClr val="0F172A"/>
                          </a:solidFill>
                          <a:latin typeface="Arial"/>
                          <a:ea typeface="Arial"/>
                          <a:cs typeface="Arial"/>
                        </a:rPr>
                        <a:t>+$7,436.24</a:t>
                      </a:r>
                    </a:p>
                  </a:txBody>
                  <a:tcPr marL="91440" marR="91440" marT="45720" marB="45720">
                    <a:solidFill>
                      <a:srgbClr val="F3F5F7"/>
                    </a:solidFill>
                  </a:tcPr>
                </a:tc>
                <a:tc>
                  <a:txBody>
                    <a:bodyPr/>
                    <a:lstStyle/>
                    <a:p>
                      <a:r>
                        <a:rPr sz="1275" b="0">
                          <a:solidFill>
                            <a:srgbClr val="0F172A"/>
                          </a:solidFill>
                          <a:latin typeface="Arial"/>
                          <a:ea typeface="Arial"/>
                          <a:cs typeface="Arial"/>
                        </a:rPr>
                        <a:t>+3.22%</a:t>
                      </a:r>
                    </a:p>
                  </a:txBody>
                  <a:tcPr marL="91440" marR="91440" marT="45720" marB="45720">
                    <a:solidFill>
                      <a:srgbClr val="F3F5F7"/>
                    </a:solidFill>
                  </a:tcPr>
                </a:tc>
                <a:tc>
                  <a:txBody>
                    <a:bodyPr/>
                    <a:lstStyle/>
                    <a:p>
                      <a:r>
                        <a:rPr sz="1275" b="0">
                          <a:solidFill>
                            <a:srgbClr val="0F172A"/>
                          </a:solidFill>
                          <a:latin typeface="Arial"/>
                          <a:ea typeface="Arial"/>
                          <a:cs typeface="Arial"/>
                        </a:rPr>
                        <a:t>Quadrant 2: Stable Foundation</a:t>
                      </a:r>
                    </a:p>
                  </a:txBody>
                  <a:tcPr marL="91440" marR="91440" marT="45720" marB="45720">
                    <a:solidFill>
                      <a:srgbClr val="F3F5F7"/>
                    </a:solidFill>
                  </a:tcPr>
                </a:tc>
              </a:tr>
            </a:tbl>
          </a:graphicData>
        </a:graphic>
      </p:graphicFrame>
    </p:spTree>
    <p:extLst>
      <p:ext uri="{BB962C8B-B14F-4D97-AF65-F5344CB8AC3E}">
        <p14:creationId xmlns:p14="http://schemas.microsoft.com/office/powerpoint/2010/main" val="61969586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55CC32E-9D72-4CBC-992C-E90F0C436C36}"/>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8A5B3E3B-4C28-4287-A262-9205FE15F019}"/>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414DB6B1-7030-4751-AE24-E3A9A89F3AD5}"/>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Original normalisation assertions remain unapproved in this revision</a:t>
            </a:r>
          </a:p>
        </p:txBody>
      </p:sp>
      <p:sp>
        <p:nvSpPr>
          <p:cNvPr id="4" name="">
            <a:extLst xmlns:a="http://schemas.openxmlformats.org/drawingml/2006/main">
              <a:ext uri="{FF2B5EF4-FFF2-40B4-BE49-F238E27FC236}">
                <a16:creationId xmlns:a16="http://schemas.microsoft.com/office/drawing/2014/main" id="{8F1BA676-A1DD-4CE7-984D-BA6E3D1C85B0}"/>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A7. The live register has zero approved adjustments. These are historical source assertions, not revision approvals.</a:t>
            </a:r>
          </a:p>
        </p:txBody>
      </p:sp>
      <p:sp>
        <p:nvSpPr>
          <p:cNvPr id="5" name="">
            <a:extLst xmlns:a="http://schemas.openxmlformats.org/drawingml/2006/main">
              <a:ext uri="{FF2B5EF4-FFF2-40B4-BE49-F238E27FC236}">
                <a16:creationId xmlns:a16="http://schemas.microsoft.com/office/drawing/2014/main" id="{008D2074-EB70-4A50-8489-64C2D2B56BD2}"/>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BAAF1378-7048-4D49-84C6-157E14950382}"/>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F20C6504-8BBA-4CF0-B7FA-E0C4ECD0FF06}"/>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22</a:t>
            </a:r>
          </a:p>
        </p:txBody>
      </p:sp>
      <p:graphicFrame>
        <p:nvGraphicFramePr>
          <p:cNvPr id="17" name=""/>
          <p:cNvGraphicFramePr/>
          <p:nvPr/>
        </p:nvGraphicFramePr>
        <p:xfrm>
          <a:off xmlns:a="http://schemas.openxmlformats.org/drawingml/2006/main" x="533400" y="1762125"/>
          <a:ext xmlns:a="http://schemas.openxmlformats.org/drawingml/2006/main" cx="11125200" cy="2857500"/>
        </p:xfrm>
        <a:graphic xmlns:a="http://schemas.openxmlformats.org/drawingml/2006/main">
          <a:graphicData uri="http://schemas.openxmlformats.org/drawingml/2006/table">
            <a:tbl>
              <a:tblPr/>
              <a:tblGrid>
                <a:gridCol w="1381125"/>
                <a:gridCol w="1381125"/>
                <a:gridCol w="857250"/>
                <a:gridCol w="3095625"/>
                <a:gridCol w="1714500"/>
                <a:gridCol w="2695575"/>
              </a:tblGrid>
              <a:tr h="571500">
                <a:tc>
                  <a:txBody>
                    <a:bodyPr/>
                    <a:lstStyle/>
                    <a:p>
                      <a:r>
                        <a:rPr sz="1275" b="1">
                          <a:solidFill>
                            <a:srgbClr val="FFFFFF"/>
                          </a:solidFill>
                          <a:latin typeface="Arial"/>
                          <a:ea typeface="Arial"/>
                          <a:cs typeface="Arial"/>
                        </a:rPr>
                        <a:t>Adj Ref</a:t>
                      </a:r>
                    </a:p>
                  </a:txBody>
                  <a:tcPr marL="91440" marR="91440" marT="45720" marB="45720">
                    <a:solidFill>
                      <a:srgbClr val="0F172A"/>
                    </a:solidFill>
                  </a:tcPr>
                </a:tc>
                <a:tc>
                  <a:txBody>
                    <a:bodyPr/>
                    <a:lstStyle/>
                    <a:p>
                      <a:r>
                        <a:rPr sz="1275" b="1">
                          <a:solidFill>
                            <a:srgbClr val="FFFFFF"/>
                          </a:solidFill>
                          <a:latin typeface="Arial"/>
                          <a:ea typeface="Arial"/>
                          <a:cs typeface="Arial"/>
                        </a:rPr>
                        <a:t>Account Ref</a:t>
                      </a:r>
                    </a:p>
                  </a:txBody>
                  <a:tcPr marL="91440" marR="91440" marT="45720" marB="45720">
                    <a:solidFill>
                      <a:srgbClr val="0F172A"/>
                    </a:solidFill>
                  </a:tcPr>
                </a:tc>
                <a:tc>
                  <a:txBody>
                    <a:bodyPr/>
                    <a:lstStyle/>
                    <a:p>
                      <a:r>
                        <a:rPr sz="1275" b="1">
                          <a:solidFill>
                            <a:srgbClr val="FFFFFF"/>
                          </a:solidFill>
                          <a:latin typeface="Arial"/>
                          <a:ea typeface="Arial"/>
                          <a:cs typeface="Arial"/>
                        </a:rPr>
                        <a:t>Period</a:t>
                      </a:r>
                    </a:p>
                  </a:txBody>
                  <a:tcPr marL="91440" marR="91440" marT="45720" marB="45720">
                    <a:solidFill>
                      <a:srgbClr val="0F172A"/>
                    </a:solidFill>
                  </a:tcPr>
                </a:tc>
                <a:tc>
                  <a:txBody>
                    <a:bodyPr/>
                    <a:lstStyle/>
                    <a:p>
                      <a:r>
                        <a:rPr sz="1275" b="1">
                          <a:solidFill>
                            <a:srgbClr val="FFFFFF"/>
                          </a:solidFill>
                          <a:latin typeface="Arial"/>
                          <a:ea typeface="Arial"/>
                          <a:cs typeface="Arial"/>
                        </a:rPr>
                        <a:t>Adjustment Classification</a:t>
                      </a:r>
                    </a:p>
                  </a:txBody>
                  <a:tcPr marL="91440" marR="91440" marT="45720" marB="45720">
                    <a:solidFill>
                      <a:srgbClr val="0F172A"/>
                    </a:solidFill>
                  </a:tcPr>
                </a:tc>
                <a:tc>
                  <a:txBody>
                    <a:bodyPr/>
                    <a:lstStyle/>
                    <a:p>
                      <a:r>
                        <a:rPr sz="1275" b="1">
                          <a:solidFill>
                            <a:srgbClr val="FFFFFF"/>
                          </a:solidFill>
                          <a:latin typeface="Arial"/>
                          <a:ea typeface="Arial"/>
                          <a:cs typeface="Arial"/>
                        </a:rPr>
                        <a:t>Pro-Forma Impact ($)</a:t>
                      </a:r>
                    </a:p>
                  </a:txBody>
                  <a:tcPr marL="91440" marR="91440" marT="45720" marB="45720">
                    <a:solidFill>
                      <a:srgbClr val="0F172A"/>
                    </a:solidFill>
                  </a:tcPr>
                </a:tc>
                <a:tc>
                  <a:txBody>
                    <a:bodyPr/>
                    <a:lstStyle/>
                    <a:p>
                      <a:r>
                        <a:rPr sz="1275" b="1">
                          <a:solidFill>
                            <a:srgbClr val="FFFFFF"/>
                          </a:solidFill>
                          <a:latin typeface="Arial"/>
                          <a:ea typeface="Arial"/>
                          <a:cs typeface="Arial"/>
                        </a:rPr>
                        <a:t>Governance Status</a:t>
                      </a:r>
                    </a:p>
                  </a:txBody>
                  <a:tcPr marL="91440" marR="91440" marT="45720" marB="45720">
                    <a:solidFill>
                      <a:srgbClr val="0F172A"/>
                    </a:solidFill>
                  </a:tcPr>
                </a:tc>
              </a:tr>
              <a:tr h="571500">
                <a:tc>
                  <a:txBody>
                    <a:bodyPr/>
                    <a:lstStyle/>
                    <a:p>
                      <a:r>
                        <a:rPr sz="1275" b="0">
                          <a:solidFill>
                            <a:srgbClr val="0F172A"/>
                          </a:solidFill>
                          <a:latin typeface="Arial"/>
                          <a:ea typeface="Arial"/>
                          <a:cs typeface="Arial"/>
                        </a:rPr>
                        <a:t>NORM-001</a:t>
                      </a:r>
                    </a:p>
                  </a:txBody>
                  <a:tcPr marL="91440" marR="91440" marT="45720" marB="45720">
                    <a:solidFill>
                      <a:srgbClr val="F3F5F7"/>
                    </a:solidFill>
                  </a:tcPr>
                </a:tc>
                <a:tc>
                  <a:txBody>
                    <a:bodyPr/>
                    <a:lstStyle/>
                    <a:p>
                      <a:r>
                        <a:rPr sz="1275" b="0">
                          <a:solidFill>
                            <a:srgbClr val="0F172A"/>
                          </a:solidFill>
                          <a:latin typeface="Arial"/>
                          <a:ea typeface="Arial"/>
                          <a:cs typeface="Arial"/>
                        </a:rPr>
                        <a:t>CUST-0011</a:t>
                      </a:r>
                    </a:p>
                  </a:txBody>
                  <a:tcPr marL="91440" marR="91440" marT="45720" marB="45720">
                    <a:solidFill>
                      <a:srgbClr val="F3F5F7"/>
                    </a:solidFill>
                  </a:tcPr>
                </a:tc>
                <a:tc>
                  <a:txBody>
                    <a:bodyPr/>
                    <a:lstStyle/>
                    <a:p>
                      <a:r>
                        <a:rPr sz="1275" b="0">
                          <a:solidFill>
                            <a:srgbClr val="0F172A"/>
                          </a:solidFill>
                          <a:latin typeface="Arial"/>
                          <a:ea typeface="Arial"/>
                          <a:cs typeface="Arial"/>
                        </a:rPr>
                        <a:t>FY25</a:t>
                      </a:r>
                    </a:p>
                  </a:txBody>
                  <a:tcPr marL="91440" marR="91440" marT="45720" marB="45720">
                    <a:solidFill>
                      <a:srgbClr val="F3F5F7"/>
                    </a:solidFill>
                  </a:tcPr>
                </a:tc>
                <a:tc>
                  <a:txBody>
                    <a:bodyPr/>
                    <a:lstStyle/>
                    <a:p>
                      <a:r>
                        <a:rPr sz="1275" b="0">
                          <a:solidFill>
                            <a:srgbClr val="0F172A"/>
                          </a:solidFill>
                          <a:latin typeface="Arial"/>
                          <a:ea typeface="Arial"/>
                          <a:cs typeface="Arial"/>
                        </a:rPr>
                        <a:t>One-Off Project Infrastructure Setup</a:t>
                      </a:r>
                    </a:p>
                  </a:txBody>
                  <a:tcPr marL="91440" marR="91440" marT="45720" marB="45720">
                    <a:solidFill>
                      <a:srgbClr val="F3F5F7"/>
                    </a:solidFill>
                  </a:tcPr>
                </a:tc>
                <a:tc>
                  <a:txBody>
                    <a:bodyPr/>
                    <a:lstStyle/>
                    <a:p>
                      <a:r>
                        <a:rPr sz="1275" b="0">
                          <a:solidFill>
                            <a:srgbClr val="0F172A"/>
                          </a:solidFill>
                          <a:latin typeface="Arial"/>
                          <a:ea typeface="Arial"/>
                          <a:cs typeface="Arial"/>
                        </a:rPr>
                        <a:t>-$45,000.00</a:t>
                      </a:r>
                    </a:p>
                  </a:txBody>
                  <a:tcPr marL="91440" marR="91440" marT="45720" marB="45720">
                    <a:solidFill>
                      <a:srgbClr val="F3F5F7"/>
                    </a:solidFill>
                  </a:tcPr>
                </a:tc>
                <a:tc>
                  <a:txBody>
                    <a:bodyPr/>
                    <a:lstStyle/>
                    <a:p>
                      <a:r>
                        <a:rPr sz="1275" b="0">
                          <a:solidFill>
                            <a:srgbClr val="0F172A"/>
                          </a:solidFill>
                          <a:latin typeface="Arial"/>
                          <a:ea typeface="Arial"/>
                          <a:cs typeface="Arial"/>
                        </a:rPr>
                        <a:t>PROPOSED / UNDER REVIEW</a:t>
                      </a:r>
                    </a:p>
                  </a:txBody>
                  <a:tcPr marL="91440" marR="91440" marT="45720" marB="45720">
                    <a:solidFill>
                      <a:srgbClr val="F3F5F7"/>
                    </a:solidFill>
                  </a:tcPr>
                </a:tc>
              </a:tr>
              <a:tr h="571500">
                <a:tc>
                  <a:txBody>
                    <a:bodyPr/>
                    <a:lstStyle/>
                    <a:p>
                      <a:r>
                        <a:rPr sz="1275" b="0">
                          <a:solidFill>
                            <a:srgbClr val="0F172A"/>
                          </a:solidFill>
                          <a:latin typeface="Arial"/>
                          <a:ea typeface="Arial"/>
                          <a:cs typeface="Arial"/>
                        </a:rPr>
                        <a:t>NORM-002</a:t>
                      </a:r>
                    </a:p>
                  </a:txBody>
                  <a:tcPr marL="91440" marR="91440" marT="45720" marB="45720">
                    <a:solidFill>
                      <a:srgbClr val="FFFFFF"/>
                    </a:solidFill>
                  </a:tcPr>
                </a:tc>
                <a:tc>
                  <a:txBody>
                    <a:bodyPr/>
                    <a:lstStyle/>
                    <a:p>
                      <a:r>
                        <a:rPr sz="1275" b="0">
                          <a:solidFill>
                            <a:srgbClr val="0F172A"/>
                          </a:solidFill>
                          <a:latin typeface="Arial"/>
                          <a:ea typeface="Arial"/>
                          <a:cs typeface="Arial"/>
                        </a:rPr>
                        <a:t>CUST-0014</a:t>
                      </a:r>
                    </a:p>
                  </a:txBody>
                  <a:tcPr marL="91440" marR="91440" marT="45720" marB="45720">
                    <a:solidFill>
                      <a:srgbClr val="FFFFFF"/>
                    </a:solidFill>
                  </a:tcPr>
                </a:tc>
                <a:tc>
                  <a:txBody>
                    <a:bodyPr/>
                    <a:lstStyle/>
                    <a:p>
                      <a:r>
                        <a:rPr sz="1275" b="0">
                          <a:solidFill>
                            <a:srgbClr val="0F172A"/>
                          </a:solidFill>
                          <a:latin typeface="Arial"/>
                          <a:ea typeface="Arial"/>
                          <a:cs typeface="Arial"/>
                        </a:rPr>
                        <a:t>FY25</a:t>
                      </a:r>
                    </a:p>
                  </a:txBody>
                  <a:tcPr marL="91440" marR="91440" marT="45720" marB="45720">
                    <a:solidFill>
                      <a:srgbClr val="FFFFFF"/>
                    </a:solidFill>
                  </a:tcPr>
                </a:tc>
                <a:tc>
                  <a:txBody>
                    <a:bodyPr/>
                    <a:lstStyle/>
                    <a:p>
                      <a:r>
                        <a:rPr sz="1275" b="0">
                          <a:solidFill>
                            <a:srgbClr val="0F172A"/>
                          </a:solidFill>
                          <a:latin typeface="Arial"/>
                          <a:ea typeface="Arial"/>
                          <a:cs typeface="Arial"/>
                        </a:rPr>
                        <a:t>Discontinued Non-Core Billing</a:t>
                      </a:r>
                    </a:p>
                  </a:txBody>
                  <a:tcPr marL="91440" marR="91440" marT="45720" marB="45720">
                    <a:solidFill>
                      <a:srgbClr val="FFFFFF"/>
                    </a:solidFill>
                  </a:tcPr>
                </a:tc>
                <a:tc>
                  <a:txBody>
                    <a:bodyPr/>
                    <a:lstStyle/>
                    <a:p>
                      <a:r>
                        <a:rPr sz="1275" b="0">
                          <a:solidFill>
                            <a:srgbClr val="0F172A"/>
                          </a:solidFill>
                          <a:latin typeface="Arial"/>
                          <a:ea typeface="Arial"/>
                          <a:cs typeface="Arial"/>
                        </a:rPr>
                        <a:t>-$18,500.00</a:t>
                      </a:r>
                    </a:p>
                  </a:txBody>
                  <a:tcPr marL="91440" marR="91440" marT="45720" marB="45720">
                    <a:solidFill>
                      <a:srgbClr val="FFFFFF"/>
                    </a:solidFill>
                  </a:tcPr>
                </a:tc>
                <a:tc>
                  <a:txBody>
                    <a:bodyPr/>
                    <a:lstStyle/>
                    <a:p>
                      <a:r>
                        <a:rPr sz="1275" b="0">
                          <a:solidFill>
                            <a:srgbClr val="0F172A"/>
                          </a:solidFill>
                          <a:latin typeface="Arial"/>
                          <a:ea typeface="Arial"/>
                          <a:cs typeface="Arial"/>
                        </a:rPr>
                        <a:t>APPROVED CLIENT READY</a:t>
                      </a:r>
                    </a:p>
                  </a:txBody>
                  <a:tcPr marL="91440" marR="91440" marT="45720" marB="45720">
                    <a:solidFill>
                      <a:srgbClr val="FFFFFF"/>
                    </a:solidFill>
                  </a:tcPr>
                </a:tc>
              </a:tr>
              <a:tr h="571500">
                <a:tc>
                  <a:txBody>
                    <a:bodyPr/>
                    <a:lstStyle/>
                    <a:p>
                      <a:r>
                        <a:rPr sz="1275" b="0">
                          <a:solidFill>
                            <a:srgbClr val="0F172A"/>
                          </a:solidFill>
                          <a:latin typeface="Arial"/>
                          <a:ea typeface="Arial"/>
                          <a:cs typeface="Arial"/>
                        </a:rPr>
                        <a:t>NORM-003</a:t>
                      </a:r>
                    </a:p>
                  </a:txBody>
                  <a:tcPr marL="91440" marR="91440" marT="45720" marB="45720">
                    <a:solidFill>
                      <a:srgbClr val="F3F5F7"/>
                    </a:solidFill>
                  </a:tcPr>
                </a:tc>
                <a:tc>
                  <a:txBody>
                    <a:bodyPr/>
                    <a:lstStyle/>
                    <a:p>
                      <a:r>
                        <a:rPr sz="1275" b="0">
                          <a:solidFill>
                            <a:srgbClr val="0F172A"/>
                          </a:solidFill>
                          <a:latin typeface="Arial"/>
                          <a:ea typeface="Arial"/>
                          <a:cs typeface="Arial"/>
                        </a:rPr>
                        <a:t>CUST-0019</a:t>
                      </a:r>
                    </a:p>
                  </a:txBody>
                  <a:tcPr marL="91440" marR="91440" marT="45720" marB="45720">
                    <a:solidFill>
                      <a:srgbClr val="F3F5F7"/>
                    </a:solidFill>
                  </a:tcPr>
                </a:tc>
                <a:tc>
                  <a:txBody>
                    <a:bodyPr/>
                    <a:lstStyle/>
                    <a:p>
                      <a:r>
                        <a:rPr sz="1275" b="0">
                          <a:solidFill>
                            <a:srgbClr val="0F172A"/>
                          </a:solidFill>
                          <a:latin typeface="Arial"/>
                          <a:ea typeface="Arial"/>
                          <a:cs typeface="Arial"/>
                        </a:rPr>
                        <a:t>FY26</a:t>
                      </a:r>
                    </a:p>
                  </a:txBody>
                  <a:tcPr marL="91440" marR="91440" marT="45720" marB="45720">
                    <a:solidFill>
                      <a:srgbClr val="F3F5F7"/>
                    </a:solidFill>
                  </a:tcPr>
                </a:tc>
                <a:tc>
                  <a:txBody>
                    <a:bodyPr/>
                    <a:lstStyle/>
                    <a:p>
                      <a:r>
                        <a:rPr sz="1275" b="0">
                          <a:solidFill>
                            <a:srgbClr val="0F172A"/>
                          </a:solidFill>
                          <a:latin typeface="Arial"/>
                          <a:ea typeface="Arial"/>
                          <a:cs typeface="Arial"/>
                        </a:rPr>
                        <a:t>Out-of-Period Advance Billing</a:t>
                      </a:r>
                    </a:p>
                  </a:txBody>
                  <a:tcPr marL="91440" marR="91440" marT="45720" marB="45720">
                    <a:solidFill>
                      <a:srgbClr val="F3F5F7"/>
                    </a:solidFill>
                  </a:tcPr>
                </a:tc>
                <a:tc>
                  <a:txBody>
                    <a:bodyPr/>
                    <a:lstStyle/>
                    <a:p>
                      <a:r>
                        <a:rPr sz="1275" b="0">
                          <a:solidFill>
                            <a:srgbClr val="0F172A"/>
                          </a:solidFill>
                          <a:latin typeface="Arial"/>
                          <a:ea typeface="Arial"/>
                          <a:cs typeface="Arial"/>
                        </a:rPr>
                        <a:t>-$12,000.00</a:t>
                      </a:r>
                    </a:p>
                  </a:txBody>
                  <a:tcPr marL="91440" marR="91440" marT="45720" marB="45720">
                    <a:solidFill>
                      <a:srgbClr val="F3F5F7"/>
                    </a:solidFill>
                  </a:tcPr>
                </a:tc>
                <a:tc>
                  <a:txBody>
                    <a:bodyPr/>
                    <a:lstStyle/>
                    <a:p>
                      <a:r>
                        <a:rPr sz="1275" b="0">
                          <a:solidFill>
                            <a:srgbClr val="0F172A"/>
                          </a:solidFill>
                          <a:latin typeface="Arial"/>
                          <a:ea typeface="Arial"/>
                          <a:cs typeface="Arial"/>
                        </a:rPr>
                        <a:t>PROPOSED / UNDER REVIEW</a:t>
                      </a:r>
                    </a:p>
                  </a:txBody>
                  <a:tcPr marL="91440" marR="91440" marT="45720" marB="45720">
                    <a:solidFill>
                      <a:srgbClr val="F3F5F7"/>
                    </a:solidFill>
                  </a:tcPr>
                </a:tc>
              </a:tr>
              <a:tr h="571500">
                <a:tc>
                  <a:txBody>
                    <a:bodyPr/>
                    <a:lstStyle/>
                    <a:p>
                      <a:r>
                        <a:rPr sz="1275" b="0">
                          <a:solidFill>
                            <a:srgbClr val="0F172A"/>
                          </a:solidFill>
                          <a:latin typeface="Arial"/>
                          <a:ea typeface="Arial"/>
                          <a:cs typeface="Arial"/>
                        </a:rPr>
                        <a:t>Total Adjustments</a:t>
                      </a:r>
                    </a:p>
                  </a:txBody>
                  <a:tcPr marL="91440" marR="91440" marT="45720" marB="45720">
                    <a:solidFill>
                      <a:srgbClr val="FFFFFF"/>
                    </a:solidFill>
                  </a:tcPr>
                </a:tc>
                <a:tc>
                  <a:txBody>
                    <a:bodyPr/>
                    <a:lstStyle/>
                    <a:p>
                      <a:r>
                        <a:rPr sz="1275" b="0">
                          <a:solidFill>
                            <a:srgbClr val="0F172A"/>
                          </a:solidFill>
                          <a:latin typeface="Arial"/>
                          <a:ea typeface="Arial"/>
                          <a:cs typeface="Arial"/>
                        </a:rPr>
                        <a:t>All Entities</a:t>
                      </a:r>
                    </a:p>
                  </a:txBody>
                  <a:tcPr marL="91440" marR="91440" marT="45720" marB="45720">
                    <a:solidFill>
                      <a:srgbClr val="FFFFFF"/>
                    </a:solidFill>
                  </a:tcPr>
                </a:tc>
                <a:tc>
                  <a:txBody>
                    <a:bodyPr/>
                    <a:lstStyle/>
                    <a:p>
                      <a:r>
                        <a:rPr sz="1275" b="0">
                          <a:solidFill>
                            <a:srgbClr val="0F172A"/>
                          </a:solidFill>
                          <a:latin typeface="Arial"/>
                          <a:ea typeface="Arial"/>
                          <a:cs typeface="Arial"/>
                        </a:rPr>
                        <a:t>Multi-FY</a:t>
                      </a:r>
                    </a:p>
                  </a:txBody>
                  <a:tcPr marL="91440" marR="91440" marT="45720" marB="45720">
                    <a:solidFill>
                      <a:srgbClr val="FFFFFF"/>
                    </a:solidFill>
                  </a:tcPr>
                </a:tc>
                <a:tc>
                  <a:txBody>
                    <a:bodyPr/>
                    <a:lstStyle/>
                    <a:p>
                      <a:r>
                        <a:rPr sz="1275" b="0">
                          <a:solidFill>
                            <a:srgbClr val="0F172A"/>
                          </a:solidFill>
                          <a:latin typeface="Arial"/>
                          <a:ea typeface="Arial"/>
                          <a:cs typeface="Arial"/>
                        </a:rPr>
                        <a:t>Pro-Forma QoE Normalisations</a:t>
                      </a:r>
                    </a:p>
                  </a:txBody>
                  <a:tcPr marL="91440" marR="91440" marT="45720" marB="45720">
                    <a:solidFill>
                      <a:srgbClr val="FFFFFF"/>
                    </a:solidFill>
                  </a:tcPr>
                </a:tc>
                <a:tc>
                  <a:txBody>
                    <a:bodyPr/>
                    <a:lstStyle/>
                    <a:p>
                      <a:r>
                        <a:rPr sz="1275" b="0">
                          <a:solidFill>
                            <a:srgbClr val="0F172A"/>
                          </a:solidFill>
                          <a:latin typeface="Arial"/>
                          <a:ea typeface="Arial"/>
                          <a:cs typeface="Arial"/>
                        </a:rPr>
                        <a:t>-$75,500.00</a:t>
                      </a:r>
                    </a:p>
                  </a:txBody>
                  <a:tcPr marL="91440" marR="91440" marT="45720" marB="45720">
                    <a:solidFill>
                      <a:srgbClr val="FFFFFF"/>
                    </a:solidFill>
                  </a:tcPr>
                </a:tc>
                <a:tc>
                  <a:txBody>
                    <a:bodyPr/>
                    <a:lstStyle/>
                    <a:p>
                      <a:r>
                        <a:rPr sz="1275" b="0">
                          <a:solidFill>
                            <a:srgbClr val="0F172A"/>
                          </a:solidFill>
                          <a:latin typeface="Arial"/>
                          <a:ea typeface="Arial"/>
                          <a:cs typeface="Arial"/>
                        </a:rPr>
                        <a:t>PRACTITIONER REVIEW</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CDA19329-55C7-4D30-B840-7352D78FD6E0}"/>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The source assigns NORM-002 to FY25 but applies it to FY26 elsewhere. Reconcile the period and approval before use.</a:t>
            </a:r>
          </a:p>
        </p:txBody>
      </p:sp>
    </p:spTree>
    <p:extLst>
      <p:ext uri="{BB962C8B-B14F-4D97-AF65-F5344CB8AC3E}">
        <p14:creationId xmlns:p14="http://schemas.microsoft.com/office/powerpoint/2010/main" val="17659765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A9EAC3D-1B80-432C-99F2-327EEF00E17E}"/>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C3F12548-F4A5-42EA-B664-B3897C3D4024}"/>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11941200-0D01-4D47-BA59-DDA7C7AD0AAE}"/>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Original scenario assumptions require management adoption</a:t>
            </a:r>
          </a:p>
        </p:txBody>
      </p:sp>
      <p:sp>
        <p:nvSpPr>
          <p:cNvPr id="4" name="">
            <a:extLst xmlns:a="http://schemas.openxmlformats.org/drawingml/2006/main">
              <a:ext uri="{FF2B5EF4-FFF2-40B4-BE49-F238E27FC236}">
                <a16:creationId xmlns:a16="http://schemas.microsoft.com/office/drawing/2014/main" id="{4991F60C-2028-4454-BB57-9C1DCF4BBD2E}"/>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A8. Starting baseline and all growth percentages are source assumptions, not adopted forecasts.</a:t>
            </a:r>
          </a:p>
        </p:txBody>
      </p:sp>
      <p:sp>
        <p:nvSpPr>
          <p:cNvPr id="5" name="">
            <a:extLst xmlns:a="http://schemas.openxmlformats.org/drawingml/2006/main">
              <a:ext uri="{FF2B5EF4-FFF2-40B4-BE49-F238E27FC236}">
                <a16:creationId xmlns:a16="http://schemas.microsoft.com/office/drawing/2014/main" id="{E86885C5-F58B-405F-B693-9771F8A1737E}"/>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21524B32-2B21-4591-99AB-86EEECA6B4D6}"/>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C7DF2B21-FB5E-4485-AB6C-29985E3531FC}"/>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23</a:t>
            </a:r>
          </a:p>
        </p:txBody>
      </p:sp>
      <p:graphicFrame>
        <p:nvGraphicFramePr>
          <p:cNvPr id="17" name=""/>
          <p:cNvGraphicFramePr/>
          <p:nvPr/>
        </p:nvGraphicFramePr>
        <p:xfrm>
          <a:off xmlns:a="http://schemas.openxmlformats.org/drawingml/2006/main" x="533400" y="1762125"/>
          <a:ext xmlns:a="http://schemas.openxmlformats.org/drawingml/2006/main" cx="11125200" cy="3238500"/>
        </p:xfrm>
        <a:graphic xmlns:a="http://schemas.openxmlformats.org/drawingml/2006/main">
          <a:graphicData uri="http://schemas.openxmlformats.org/drawingml/2006/table">
            <a:tbl>
              <a:tblPr/>
              <a:tblGrid>
                <a:gridCol w="1714500"/>
                <a:gridCol w="1828800"/>
                <a:gridCol w="1762125"/>
                <a:gridCol w="1143000"/>
                <a:gridCol w="4676775"/>
              </a:tblGrid>
              <a:tr h="647700">
                <a:tc>
                  <a:txBody>
                    <a:bodyPr/>
                    <a:lstStyle/>
                    <a:p>
                      <a:r>
                        <a:rPr sz="1350" b="1">
                          <a:solidFill>
                            <a:srgbClr val="FFFFFF"/>
                          </a:solidFill>
                          <a:latin typeface="Arial"/>
                          <a:ea typeface="Arial"/>
                          <a:cs typeface="Arial"/>
                        </a:rPr>
                        <a:t>Scenario</a:t>
                      </a:r>
                    </a:p>
                  </a:txBody>
                  <a:tcPr marL="91440" marR="91440" marT="45720" marB="45720">
                    <a:solidFill>
                      <a:srgbClr val="0F172A"/>
                    </a:solidFill>
                  </a:tcPr>
                </a:tc>
                <a:tc>
                  <a:txBody>
                    <a:bodyPr/>
                    <a:lstStyle/>
                    <a:p>
                      <a:r>
                        <a:rPr sz="1350" b="1">
                          <a:solidFill>
                            <a:srgbClr val="FFFFFF"/>
                          </a:solidFill>
                          <a:latin typeface="Arial"/>
                          <a:ea typeface="Arial"/>
                          <a:cs typeface="Arial"/>
                        </a:rPr>
                        <a:t>Starting Base ($)</a:t>
                      </a:r>
                    </a:p>
                  </a:txBody>
                  <a:tcPr marL="91440" marR="91440" marT="45720" marB="45720">
                    <a:solidFill>
                      <a:srgbClr val="0F172A"/>
                    </a:solidFill>
                  </a:tcPr>
                </a:tc>
                <a:tc>
                  <a:txBody>
                    <a:bodyPr/>
                    <a:lstStyle/>
                    <a:p>
                      <a:r>
                        <a:rPr sz="1350" b="1">
                          <a:solidFill>
                            <a:srgbClr val="FFFFFF"/>
                          </a:solidFill>
                          <a:latin typeface="Arial"/>
                          <a:ea typeface="Arial"/>
                          <a:cs typeface="Arial"/>
                        </a:rPr>
                        <a:t>Projected ($)</a:t>
                      </a:r>
                    </a:p>
                  </a:txBody>
                  <a:tcPr marL="91440" marR="91440" marT="45720" marB="45720">
                    <a:solidFill>
                      <a:srgbClr val="0F172A"/>
                    </a:solidFill>
                  </a:tcPr>
                </a:tc>
                <a:tc>
                  <a:txBody>
                    <a:bodyPr/>
                    <a:lstStyle/>
                    <a:p>
                      <a:r>
                        <a:rPr sz="1350" b="1">
                          <a:solidFill>
                            <a:srgbClr val="FFFFFF"/>
                          </a:solidFill>
                          <a:latin typeface="Arial"/>
                          <a:ea typeface="Arial"/>
                          <a:cs typeface="Arial"/>
                        </a:rPr>
                        <a:t>Delta (%)</a:t>
                      </a:r>
                    </a:p>
                  </a:txBody>
                  <a:tcPr marL="91440" marR="91440" marT="45720" marB="45720">
                    <a:solidFill>
                      <a:srgbClr val="0F172A"/>
                    </a:solidFill>
                  </a:tcPr>
                </a:tc>
                <a:tc>
                  <a:txBody>
                    <a:bodyPr/>
                    <a:lstStyle/>
                    <a:p>
                      <a:r>
                        <a:rPr sz="1350" b="1">
                          <a:solidFill>
                            <a:srgbClr val="FFFFFF"/>
                          </a:solidFill>
                          <a:latin typeface="Arial"/>
                          <a:ea typeface="Arial"/>
                          <a:cs typeface="Arial"/>
                        </a:rPr>
                        <a:t>Underlying Commercial Assumption Set</a:t>
                      </a:r>
                    </a:p>
                  </a:txBody>
                  <a:tcPr marL="91440" marR="91440" marT="45720" marB="45720">
                    <a:solidFill>
                      <a:srgbClr val="0F172A"/>
                    </a:solidFill>
                  </a:tcPr>
                </a:tc>
              </a:tr>
              <a:tr h="647700">
                <a:tc>
                  <a:txBody>
                    <a:bodyPr/>
                    <a:lstStyle/>
                    <a:p>
                      <a:r>
                        <a:rPr sz="1350" b="0">
                          <a:solidFill>
                            <a:srgbClr val="0F172A"/>
                          </a:solidFill>
                          <a:latin typeface="Arial"/>
                          <a:ea typeface="Arial"/>
                          <a:cs typeface="Arial"/>
                        </a:rPr>
                        <a:t>Downside Case</a:t>
                      </a:r>
                    </a:p>
                  </a:txBody>
                  <a:tcPr marL="91440" marR="91440" marT="45720" marB="45720">
                    <a:solidFill>
                      <a:srgbClr val="F3F5F7"/>
                    </a:solidFill>
                  </a:tcPr>
                </a:tc>
                <a:tc>
                  <a:txBody>
                    <a:bodyPr/>
                    <a:lstStyle/>
                    <a:p>
                      <a:r>
                        <a:rPr sz="1350" b="0">
                          <a:solidFill>
                            <a:srgbClr val="0F172A"/>
                          </a:solidFill>
                          <a:latin typeface="Arial"/>
                          <a:ea typeface="Arial"/>
                          <a:cs typeface="Arial"/>
                        </a:rPr>
                        <a:t>$1,286,008.96</a:t>
                      </a:r>
                    </a:p>
                  </a:txBody>
                  <a:tcPr marL="91440" marR="91440" marT="45720" marB="45720">
                    <a:solidFill>
                      <a:srgbClr val="F3F5F7"/>
                    </a:solidFill>
                  </a:tcPr>
                </a:tc>
                <a:tc>
                  <a:txBody>
                    <a:bodyPr/>
                    <a:lstStyle/>
                    <a:p>
                      <a:r>
                        <a:rPr sz="1350" b="0">
                          <a:solidFill>
                            <a:srgbClr val="0F172A"/>
                          </a:solidFill>
                          <a:latin typeface="Arial"/>
                          <a:ea typeface="Arial"/>
                          <a:cs typeface="Arial"/>
                        </a:rPr>
                        <a:t>$1,185,000.00</a:t>
                      </a:r>
                    </a:p>
                  </a:txBody>
                  <a:tcPr marL="91440" marR="91440" marT="45720" marB="45720">
                    <a:solidFill>
                      <a:srgbClr val="F3F5F7"/>
                    </a:solidFill>
                  </a:tcPr>
                </a:tc>
                <a:tc>
                  <a:txBody>
                    <a:bodyPr/>
                    <a:lstStyle/>
                    <a:p>
                      <a:r>
                        <a:rPr sz="1350" b="0">
                          <a:solidFill>
                            <a:srgbClr val="0F172A"/>
                          </a:solidFill>
                          <a:latin typeface="Arial"/>
                          <a:ea typeface="Arial"/>
                          <a:cs typeface="Arial"/>
                        </a:rPr>
                        <a:t>-7.85%</a:t>
                      </a:r>
                    </a:p>
                  </a:txBody>
                  <a:tcPr marL="91440" marR="91440" marT="45720" marB="45720">
                    <a:solidFill>
                      <a:srgbClr val="F3F5F7"/>
                    </a:solidFill>
                  </a:tcPr>
                </a:tc>
                <a:tc>
                  <a:txBody>
                    <a:bodyPr/>
                    <a:lstStyle/>
                    <a:p>
                      <a:r>
                        <a:rPr sz="1350" b="0">
                          <a:solidFill>
                            <a:srgbClr val="0F172A"/>
                          </a:solidFill>
                          <a:latin typeface="Arial"/>
                          <a:ea typeface="Arial"/>
                          <a:cs typeface="Arial"/>
                        </a:rPr>
                        <a:t>Loss of 1 Top 5 client (-$60k); 5% contraction in tail; zero new acquisition</a:t>
                      </a:r>
                    </a:p>
                  </a:txBody>
                  <a:tcPr marL="91440" marR="91440" marT="45720" marB="45720">
                    <a:solidFill>
                      <a:srgbClr val="F3F5F7"/>
                    </a:solidFill>
                  </a:tcPr>
                </a:tc>
              </a:tr>
              <a:tr h="647700">
                <a:tc>
                  <a:txBody>
                    <a:bodyPr/>
                    <a:lstStyle/>
                    <a:p>
                      <a:r>
                        <a:rPr sz="1350" b="0">
                          <a:solidFill>
                            <a:srgbClr val="0F172A"/>
                          </a:solidFill>
                          <a:latin typeface="Arial"/>
                          <a:ea typeface="Arial"/>
                          <a:cs typeface="Arial"/>
                        </a:rPr>
                        <a:t>Naive Run-Rate</a:t>
                      </a:r>
                    </a:p>
                  </a:txBody>
                  <a:tcPr marL="91440" marR="91440" marT="45720" marB="45720">
                    <a:solidFill>
                      <a:srgbClr val="FFFFFF"/>
                    </a:solidFill>
                  </a:tcPr>
                </a:tc>
                <a:tc>
                  <a:txBody>
                    <a:bodyPr/>
                    <a:lstStyle/>
                    <a:p>
                      <a:r>
                        <a:rPr sz="1350" b="0">
                          <a:solidFill>
                            <a:srgbClr val="0F172A"/>
                          </a:solidFill>
                          <a:latin typeface="Arial"/>
                          <a:ea typeface="Arial"/>
                          <a:cs typeface="Arial"/>
                        </a:rPr>
                        <a:t>$1,286,008.96</a:t>
                      </a:r>
                    </a:p>
                  </a:txBody>
                  <a:tcPr marL="91440" marR="91440" marT="45720" marB="45720">
                    <a:solidFill>
                      <a:srgbClr val="FFFFFF"/>
                    </a:solidFill>
                  </a:tcPr>
                </a:tc>
                <a:tc>
                  <a:txBody>
                    <a:bodyPr/>
                    <a:lstStyle/>
                    <a:p>
                      <a:r>
                        <a:rPr sz="1350" b="0">
                          <a:solidFill>
                            <a:srgbClr val="0F172A"/>
                          </a:solidFill>
                          <a:latin typeface="Arial"/>
                          <a:ea typeface="Arial"/>
                          <a:cs typeface="Arial"/>
                        </a:rPr>
                        <a:t>$1,304,508.96</a:t>
                      </a:r>
                    </a:p>
                  </a:txBody>
                  <a:tcPr marL="91440" marR="91440" marT="45720" marB="45720">
                    <a:solidFill>
                      <a:srgbClr val="FFFFFF"/>
                    </a:solidFill>
                  </a:tcPr>
                </a:tc>
                <a:tc>
                  <a:txBody>
                    <a:bodyPr/>
                    <a:lstStyle/>
                    <a:p>
                      <a:r>
                        <a:rPr sz="1350" b="0">
                          <a:solidFill>
                            <a:srgbClr val="0F172A"/>
                          </a:solidFill>
                          <a:latin typeface="Arial"/>
                          <a:ea typeface="Arial"/>
                          <a:cs typeface="Arial"/>
                        </a:rPr>
                        <a:t>+1.44%</a:t>
                      </a:r>
                    </a:p>
                  </a:txBody>
                  <a:tcPr marL="91440" marR="91440" marT="45720" marB="45720">
                    <a:solidFill>
                      <a:srgbClr val="FFFFFF"/>
                    </a:solidFill>
                  </a:tcPr>
                </a:tc>
                <a:tc>
                  <a:txBody>
                    <a:bodyPr/>
                    <a:lstStyle/>
                    <a:p>
                      <a:r>
                        <a:rPr sz="1350" b="0">
                          <a:solidFill>
                            <a:srgbClr val="0F172A"/>
                          </a:solidFill>
                          <a:latin typeface="Arial"/>
                          <a:ea typeface="Arial"/>
                          <a:cs typeface="Arial"/>
                        </a:rPr>
                        <a:t>Mechanical annualisation of FY26 ending revenue with zero growth</a:t>
                      </a:r>
                    </a:p>
                  </a:txBody>
                  <a:tcPr marL="91440" marR="91440" marT="45720" marB="45720">
                    <a:solidFill>
                      <a:srgbClr val="FFFFFF"/>
                    </a:solidFill>
                  </a:tcPr>
                </a:tc>
              </a:tr>
              <a:tr h="647700">
                <a:tc>
                  <a:txBody>
                    <a:bodyPr/>
                    <a:lstStyle/>
                    <a:p>
                      <a:r>
                        <a:rPr sz="1350" b="0">
                          <a:solidFill>
                            <a:srgbClr val="0F172A"/>
                          </a:solidFill>
                          <a:latin typeface="Arial"/>
                          <a:ea typeface="Arial"/>
                          <a:cs typeface="Arial"/>
                        </a:rPr>
                        <a:t>Base Plan</a:t>
                      </a:r>
                    </a:p>
                  </a:txBody>
                  <a:tcPr marL="91440" marR="91440" marT="45720" marB="45720">
                    <a:solidFill>
                      <a:srgbClr val="F3F5F7"/>
                    </a:solidFill>
                  </a:tcPr>
                </a:tc>
                <a:tc>
                  <a:txBody>
                    <a:bodyPr/>
                    <a:lstStyle/>
                    <a:p>
                      <a:r>
                        <a:rPr sz="1350" b="0">
                          <a:solidFill>
                            <a:srgbClr val="0F172A"/>
                          </a:solidFill>
                          <a:latin typeface="Arial"/>
                          <a:ea typeface="Arial"/>
                          <a:cs typeface="Arial"/>
                        </a:rPr>
                        <a:t>$1,286,008.96</a:t>
                      </a:r>
                    </a:p>
                  </a:txBody>
                  <a:tcPr marL="91440" marR="91440" marT="45720" marB="45720">
                    <a:solidFill>
                      <a:srgbClr val="F3F5F7"/>
                    </a:solidFill>
                  </a:tcPr>
                </a:tc>
                <a:tc>
                  <a:txBody>
                    <a:bodyPr/>
                    <a:lstStyle/>
                    <a:p>
                      <a:r>
                        <a:rPr sz="1350" b="0">
                          <a:solidFill>
                            <a:srgbClr val="0F172A"/>
                          </a:solidFill>
                          <a:latin typeface="Arial"/>
                          <a:ea typeface="Arial"/>
                          <a:cs typeface="Arial"/>
                        </a:rPr>
                        <a:t>$1,420,000.00</a:t>
                      </a:r>
                    </a:p>
                  </a:txBody>
                  <a:tcPr marL="91440" marR="91440" marT="45720" marB="45720">
                    <a:solidFill>
                      <a:srgbClr val="F3F5F7"/>
                    </a:solidFill>
                  </a:tcPr>
                </a:tc>
                <a:tc>
                  <a:txBody>
                    <a:bodyPr/>
                    <a:lstStyle/>
                    <a:p>
                      <a:r>
                        <a:rPr sz="1350" b="0">
                          <a:solidFill>
                            <a:srgbClr val="0F172A"/>
                          </a:solidFill>
                          <a:latin typeface="Arial"/>
                          <a:ea typeface="Arial"/>
                          <a:cs typeface="Arial"/>
                        </a:rPr>
                        <a:t>+10.42%</a:t>
                      </a:r>
                    </a:p>
                  </a:txBody>
                  <a:tcPr marL="91440" marR="91440" marT="45720" marB="45720">
                    <a:solidFill>
                      <a:srgbClr val="F3F5F7"/>
                    </a:solidFill>
                  </a:tcPr>
                </a:tc>
                <a:tc>
                  <a:txBody>
                    <a:bodyPr/>
                    <a:lstStyle/>
                    <a:p>
                      <a:r>
                        <a:rPr sz="1350" b="0">
                          <a:solidFill>
                            <a:srgbClr val="0F172A"/>
                          </a:solidFill>
                          <a:latin typeface="Arial"/>
                          <a:ea typeface="Arial"/>
                          <a:cs typeface="Arial"/>
                        </a:rPr>
                        <a:t>100% Top 5 retention; +8% expansion in core; +$80k new pipeline conversion</a:t>
                      </a:r>
                    </a:p>
                  </a:txBody>
                  <a:tcPr marL="91440" marR="91440" marT="45720" marB="45720">
                    <a:solidFill>
                      <a:srgbClr val="F3F5F7"/>
                    </a:solidFill>
                  </a:tcPr>
                </a:tc>
              </a:tr>
              <a:tr h="647700">
                <a:tc>
                  <a:txBody>
                    <a:bodyPr/>
                    <a:lstStyle/>
                    <a:p>
                      <a:r>
                        <a:rPr sz="1350" b="0">
                          <a:solidFill>
                            <a:srgbClr val="0F172A"/>
                          </a:solidFill>
                          <a:latin typeface="Arial"/>
                          <a:ea typeface="Arial"/>
                          <a:cs typeface="Arial"/>
                        </a:rPr>
                        <a:t>Upside Case</a:t>
                      </a:r>
                    </a:p>
                  </a:txBody>
                  <a:tcPr marL="91440" marR="91440" marT="45720" marB="45720">
                    <a:solidFill>
                      <a:srgbClr val="FFFFFF"/>
                    </a:solidFill>
                  </a:tcPr>
                </a:tc>
                <a:tc>
                  <a:txBody>
                    <a:bodyPr/>
                    <a:lstStyle/>
                    <a:p>
                      <a:r>
                        <a:rPr sz="1350" b="0">
                          <a:solidFill>
                            <a:srgbClr val="0F172A"/>
                          </a:solidFill>
                          <a:latin typeface="Arial"/>
                          <a:ea typeface="Arial"/>
                          <a:cs typeface="Arial"/>
                        </a:rPr>
                        <a:t>$1,286,008.96</a:t>
                      </a:r>
                    </a:p>
                  </a:txBody>
                  <a:tcPr marL="91440" marR="91440" marT="45720" marB="45720">
                    <a:solidFill>
                      <a:srgbClr val="FFFFFF"/>
                    </a:solidFill>
                  </a:tcPr>
                </a:tc>
                <a:tc>
                  <a:txBody>
                    <a:bodyPr/>
                    <a:lstStyle/>
                    <a:p>
                      <a:r>
                        <a:rPr sz="1350" b="0">
                          <a:solidFill>
                            <a:srgbClr val="0F172A"/>
                          </a:solidFill>
                          <a:latin typeface="Arial"/>
                          <a:ea typeface="Arial"/>
                          <a:cs typeface="Arial"/>
                        </a:rPr>
                        <a:t>$1,560,000.00</a:t>
                      </a:r>
                    </a:p>
                  </a:txBody>
                  <a:tcPr marL="91440" marR="91440" marT="45720" marB="45720">
                    <a:solidFill>
                      <a:srgbClr val="FFFFFF"/>
                    </a:solidFill>
                  </a:tcPr>
                </a:tc>
                <a:tc>
                  <a:txBody>
                    <a:bodyPr/>
                    <a:lstStyle/>
                    <a:p>
                      <a:r>
                        <a:rPr sz="1350" b="0">
                          <a:solidFill>
                            <a:srgbClr val="0F172A"/>
                          </a:solidFill>
                          <a:latin typeface="Arial"/>
                          <a:ea typeface="Arial"/>
                          <a:cs typeface="Arial"/>
                        </a:rPr>
                        <a:t>+21.31%</a:t>
                      </a:r>
                    </a:p>
                  </a:txBody>
                  <a:tcPr marL="91440" marR="91440" marT="45720" marB="45720">
                    <a:solidFill>
                      <a:srgbClr val="FFFFFF"/>
                    </a:solidFill>
                  </a:tcPr>
                </a:tc>
                <a:tc>
                  <a:txBody>
                    <a:bodyPr/>
                    <a:lstStyle/>
                    <a:p>
                      <a:r>
                        <a:rPr sz="1350" b="0">
                          <a:solidFill>
                            <a:srgbClr val="0F172A"/>
                          </a:solidFill>
                          <a:latin typeface="Arial"/>
                          <a:ea typeface="Arial"/>
                          <a:cs typeface="Arial"/>
                        </a:rPr>
                        <a:t>Accelerated cross-sell into Top 10; CPI price increase pass-through; +$150k ARR</a:t>
                      </a:r>
                    </a:p>
                  </a:txBody>
                  <a:tcPr marL="91440" marR="91440" marT="45720" marB="45720">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BC897CD8-2A4F-4238-A1F2-5E22F70225AC}"/>
              </a:ext>
            </a:extLst>
          </p:cNvPr>
          <p:cNvSpPr>
            <a:spLocks xmlns:a="http://schemas.openxmlformats.org/drawingml/2006/main" noGrp="1"/>
          </p:cNvSpPr>
          <p:nvPr/>
        </p:nvSpPr>
        <p:spPr>
          <a:xfrm xmlns:a="http://schemas.openxmlformats.org/drawingml/2006/main">
            <a:off x="533400" y="5305425"/>
            <a:ext cx="111252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B76C16"/>
                </a:solidFill>
                <a:latin typeface="Arial"/>
                <a:ea typeface="Arial"/>
                <a:cs typeface="Arial"/>
              </a:defRPr>
            </a:pPr>
            <a:r>
              <a:rPr sz="1425" b="0">
                <a:solidFill>
                  <a:srgbClr val="B76C16"/>
                </a:solidFill>
                <a:latin typeface="Arial"/>
                <a:ea typeface="Arial"/>
                <a:cs typeface="Arial"/>
              </a:rPr>
              <a:t>No approved assumptions exist in the live forecast register. The $1,286,008.96 starting base is disputed.</a:t>
            </a:r>
          </a:p>
        </p:txBody>
      </p:sp>
    </p:spTree>
    <p:extLst>
      <p:ext uri="{BB962C8B-B14F-4D97-AF65-F5344CB8AC3E}">
        <p14:creationId xmlns:p14="http://schemas.microsoft.com/office/powerpoint/2010/main" val="107415599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D229EBA-AF87-41BE-A3D7-50167AABF5B2}"/>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400D3E06-C419-431D-A47F-068FF3E9E354}"/>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2B8BE19F-506A-4918-BF1F-2623A5CFEEEA}"/>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Evidence controls support traceability, not commercial assurance</a:t>
            </a:r>
          </a:p>
        </p:txBody>
      </p:sp>
      <p:sp>
        <p:nvSpPr>
          <p:cNvPr id="4" name="">
            <a:extLst xmlns:a="http://schemas.openxmlformats.org/drawingml/2006/main">
              <a:ext uri="{FF2B5EF4-FFF2-40B4-BE49-F238E27FC236}">
                <a16:creationId xmlns:a16="http://schemas.microsoft.com/office/drawing/2014/main" id="{302906E6-4CE7-4BDA-A716-8397C60AC16F}"/>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Sources: VEC-FED977B6BB (31 items); quality gate rerun 27 September 2026; original deck Appendix A9–A10.</a:t>
            </a:r>
          </a:p>
        </p:txBody>
      </p:sp>
      <p:sp>
        <p:nvSpPr>
          <p:cNvPr id="5" name="">
            <a:extLst xmlns:a="http://schemas.openxmlformats.org/drawingml/2006/main">
              <a:ext uri="{FF2B5EF4-FFF2-40B4-BE49-F238E27FC236}">
                <a16:creationId xmlns:a16="http://schemas.microsoft.com/office/drawing/2014/main" id="{012DF292-137A-4F31-8D24-B1D3B3DD15DC}"/>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3E0D0DF2-7D9B-4A6F-A485-8B942855A349}"/>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66EB3E47-8794-4F26-9980-0E252BAF0495}"/>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24</a:t>
            </a:r>
          </a:p>
        </p:txBody>
      </p:sp>
      <p:graphicFrame>
        <p:nvGraphicFramePr>
          <p:cNvPr id="16" name=""/>
          <p:cNvGraphicFramePr/>
          <p:nvPr/>
        </p:nvGraphicFramePr>
        <p:xfrm>
          <a:off xmlns:a="http://schemas.openxmlformats.org/drawingml/2006/main" x="533400" y="1762125"/>
          <a:ext xmlns:a="http://schemas.openxmlformats.org/drawingml/2006/main" cx="11125200" cy="3286125"/>
        </p:xfrm>
        <a:graphic xmlns:a="http://schemas.openxmlformats.org/drawingml/2006/main">
          <a:graphicData uri="http://schemas.openxmlformats.org/drawingml/2006/table">
            <a:tbl>
              <a:tblPr/>
              <a:tblGrid>
                <a:gridCol w="2667000"/>
                <a:gridCol w="8458200"/>
              </a:tblGrid>
              <a:tr h="547688">
                <a:tc>
                  <a:txBody>
                    <a:bodyPr/>
                    <a:lstStyle/>
                    <a:p>
                      <a:r>
                        <a:rPr sz="1575" b="1">
                          <a:solidFill>
                            <a:srgbClr val="FFFFFF"/>
                          </a:solidFill>
                          <a:latin typeface="Arial"/>
                          <a:ea typeface="Arial"/>
                          <a:cs typeface="Arial"/>
                        </a:rPr>
                        <a:t>Control</a:t>
                      </a:r>
                    </a:p>
                  </a:txBody>
                  <a:tcPr marL="91440" marR="91440" marT="45720" marB="45720">
                    <a:solidFill>
                      <a:srgbClr val="0F172A"/>
                    </a:solidFill>
                  </a:tcPr>
                </a:tc>
                <a:tc>
                  <a:txBody>
                    <a:bodyPr/>
                    <a:lstStyle/>
                    <a:p>
                      <a:r>
                        <a:rPr sz="1575" b="1">
                          <a:solidFill>
                            <a:srgbClr val="FFFFFF"/>
                          </a:solidFill>
                          <a:latin typeface="Arial"/>
                          <a:ea typeface="Arial"/>
                          <a:cs typeface="Arial"/>
                        </a:rPr>
                        <a:t>Current position</a:t>
                      </a:r>
                    </a:p>
                  </a:txBody>
                  <a:tcPr marL="91440" marR="91440" marT="45720" marB="45720">
                    <a:solidFill>
                      <a:srgbClr val="0F172A"/>
                    </a:solidFill>
                  </a:tcPr>
                </a:tc>
              </a:tr>
              <a:tr h="547688">
                <a:tc>
                  <a:txBody>
                    <a:bodyPr/>
                    <a:lstStyle/>
                    <a:p>
                      <a:r>
                        <a:rPr sz="1575" b="0">
                          <a:solidFill>
                            <a:srgbClr val="0F172A"/>
                          </a:solidFill>
                          <a:latin typeface="Arial"/>
                          <a:ea typeface="Arial"/>
                          <a:cs typeface="Arial"/>
                        </a:rPr>
                        <a:t>Source reconciliation</a:t>
                      </a:r>
                    </a:p>
                  </a:txBody>
                  <a:tcPr marL="91440" marR="91440" marT="45720" marB="45720">
                    <a:solidFill>
                      <a:srgbClr val="F3F5F7"/>
                    </a:solidFill>
                  </a:tcPr>
                </a:tc>
                <a:tc>
                  <a:txBody>
                    <a:bodyPr/>
                    <a:lstStyle/>
                    <a:p>
                      <a:r>
                        <a:rPr sz="1575" b="0">
                          <a:solidFill>
                            <a:srgbClr val="0F172A"/>
                          </a:solidFill>
                          <a:latin typeface="Arial"/>
                          <a:ea typeface="Arial"/>
                          <a:cs typeface="Arial"/>
                        </a:rPr>
                        <a:t>1,836 valid rows. No rejected rows or data issues. $0.00 variance.</a:t>
                      </a:r>
                    </a:p>
                  </a:txBody>
                  <a:tcPr marL="91440" marR="91440" marT="45720" marB="45720">
                    <a:solidFill>
                      <a:srgbClr val="F3F5F7"/>
                    </a:solidFill>
                  </a:tcPr>
                </a:tc>
              </a:tr>
              <a:tr h="547688">
                <a:tc>
                  <a:txBody>
                    <a:bodyPr/>
                    <a:lstStyle/>
                    <a:p>
                      <a:r>
                        <a:rPr sz="1575" b="0">
                          <a:solidFill>
                            <a:srgbClr val="0F172A"/>
                          </a:solidFill>
                          <a:latin typeface="Arial"/>
                          <a:ea typeface="Arial"/>
                          <a:cs typeface="Arial"/>
                        </a:rPr>
                        <a:t>Evidence boundary</a:t>
                      </a:r>
                    </a:p>
                  </a:txBody>
                  <a:tcPr marL="91440" marR="91440" marT="45720" marB="45720">
                    <a:solidFill>
                      <a:srgbClr val="FFFFFF"/>
                    </a:solidFill>
                  </a:tcPr>
                </a:tc>
                <a:tc>
                  <a:txBody>
                    <a:bodyPr/>
                    <a:lstStyle/>
                    <a:p>
                      <a:r>
                        <a:rPr sz="1575" b="0">
                          <a:solidFill>
                            <a:srgbClr val="0F172A"/>
                          </a:solidFill>
                          <a:latin typeface="Arial"/>
                          <a:ea typeface="Arial"/>
                          <a:cs typeface="Arial"/>
                        </a:rPr>
                        <a:t>Validated evidence IDs accompany supported metrics. Raw transactions are not embedded.</a:t>
                      </a:r>
                    </a:p>
                  </a:txBody>
                  <a:tcPr marL="91440" marR="91440" marT="45720" marB="45720">
                    <a:solidFill>
                      <a:srgbClr val="FFFFFF"/>
                    </a:solidFill>
                  </a:tcPr>
                </a:tc>
              </a:tr>
              <a:tr h="547688">
                <a:tc>
                  <a:txBody>
                    <a:bodyPr/>
                    <a:lstStyle/>
                    <a:p>
                      <a:r>
                        <a:rPr sz="1575" b="0">
                          <a:solidFill>
                            <a:srgbClr val="0F172A"/>
                          </a:solidFill>
                          <a:latin typeface="Arial"/>
                          <a:ea typeface="Arial"/>
                          <a:cs typeface="Arial"/>
                        </a:rPr>
                        <a:t>Interpretation discipline</a:t>
                      </a:r>
                    </a:p>
                  </a:txBody>
                  <a:tcPr marL="91440" marR="91440" marT="45720" marB="45720">
                    <a:solidFill>
                      <a:srgbClr val="F3F5F7"/>
                    </a:solidFill>
                  </a:tcPr>
                </a:tc>
                <a:tc>
                  <a:txBody>
                    <a:bodyPr/>
                    <a:lstStyle/>
                    <a:p>
                      <a:r>
                        <a:rPr sz="1575" b="0">
                          <a:solidFill>
                            <a:srgbClr val="0F172A"/>
                          </a:solidFill>
                          <a:latin typeface="Arial"/>
                          <a:ea typeface="Arial"/>
                          <a:cs typeface="Arial"/>
                        </a:rPr>
                        <a:t>Causation, pricing power and repeatability remain questions where proof is absent.</a:t>
                      </a:r>
                    </a:p>
                  </a:txBody>
                  <a:tcPr marL="91440" marR="91440" marT="45720" marB="45720">
                    <a:solidFill>
                      <a:srgbClr val="F3F5F7"/>
                    </a:solidFill>
                  </a:tcPr>
                </a:tc>
              </a:tr>
              <a:tr h="547688">
                <a:tc>
                  <a:txBody>
                    <a:bodyPr/>
                    <a:lstStyle/>
                    <a:p>
                      <a:r>
                        <a:rPr sz="1575" b="0">
                          <a:solidFill>
                            <a:srgbClr val="0F172A"/>
                          </a:solidFill>
                          <a:latin typeface="Arial"/>
                          <a:ea typeface="Arial"/>
                          <a:cs typeface="Arial"/>
                        </a:rPr>
                        <a:t>Human review</a:t>
                      </a:r>
                    </a:p>
                  </a:txBody>
                  <a:tcPr marL="91440" marR="91440" marT="45720" marB="45720">
                    <a:solidFill>
                      <a:srgbClr val="FFFFFF"/>
                    </a:solidFill>
                  </a:tcPr>
                </a:tc>
                <a:tc>
                  <a:txBody>
                    <a:bodyPr/>
                    <a:lstStyle/>
                    <a:p>
                      <a:r>
                        <a:rPr sz="1575" b="0">
                          <a:solidFill>
                            <a:srgbClr val="0F172A"/>
                          </a:solidFill>
                          <a:latin typeface="Arial"/>
                          <a:ea typeface="Arial"/>
                          <a:cs typeface="Arial"/>
                        </a:rPr>
                        <a:t>Original case approval does not approve this new narrative or resolve conflicting registers.</a:t>
                      </a:r>
                    </a:p>
                  </a:txBody>
                  <a:tcPr marL="91440" marR="91440" marT="45720" marB="45720">
                    <a:solidFill>
                      <a:srgbClr val="FFFFFF"/>
                    </a:solidFill>
                  </a:tcPr>
                </a:tc>
              </a:tr>
              <a:tr h="547688">
                <a:tc>
                  <a:txBody>
                    <a:bodyPr/>
                    <a:lstStyle/>
                    <a:p>
                      <a:r>
                        <a:rPr sz="1575" b="0">
                          <a:solidFill>
                            <a:srgbClr val="0F172A"/>
                          </a:solidFill>
                          <a:latin typeface="Arial"/>
                          <a:ea typeface="Arial"/>
                          <a:cs typeface="Arial"/>
                        </a:rPr>
                        <a:t>Release status</a:t>
                      </a:r>
                    </a:p>
                  </a:txBody>
                  <a:tcPr marL="91440" marR="91440" marT="45720" marB="45720">
                    <a:solidFill>
                      <a:srgbClr val="F3F5F7"/>
                    </a:solidFill>
                  </a:tcPr>
                </a:tc>
                <a:tc>
                  <a:txBody>
                    <a:bodyPr/>
                    <a:lstStyle/>
                    <a:p>
                      <a:r>
                        <a:rPr sz="1575" b="0">
                          <a:solidFill>
                            <a:srgbClr val="0F172A"/>
                          </a:solidFill>
                          <a:latin typeface="Arial"/>
                          <a:ea typeface="Arial"/>
                          <a:cs typeface="Arial"/>
                        </a:rPr>
                        <a:t>DRAFT_AI_GENERATED. Owen Chiunda must review this revision before client-ready release.</a:t>
                      </a:r>
                    </a:p>
                  </a:txBody>
                  <a:tcPr marL="91440" marR="91440" marT="45720" marB="45720">
                    <a:solidFill>
                      <a:srgbClr val="F3F5F7"/>
                    </a:solidFill>
                  </a:tcPr>
                </a:tc>
              </a:tr>
            </a:tbl>
          </a:graphicData>
        </a:graphic>
      </p:graphicFrame>
    </p:spTree>
    <p:extLst>
      <p:ext uri="{BB962C8B-B14F-4D97-AF65-F5344CB8AC3E}">
        <p14:creationId xmlns:p14="http://schemas.microsoft.com/office/powerpoint/2010/main" val="194052209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B43D670-B09C-4011-AC8E-1A6C31EB161B}"/>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53B67FF3-4EB8-4E20-8B03-BFA0A200C5F9}"/>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EVIDENCE APPENDIX</a:t>
            </a:r>
          </a:p>
        </p:txBody>
      </p:sp>
      <p:sp>
        <p:nvSpPr>
          <p:cNvPr id="3" name="">
            <a:extLst xmlns:a="http://schemas.openxmlformats.org/drawingml/2006/main">
              <a:ext uri="{FF2B5EF4-FFF2-40B4-BE49-F238E27FC236}">
                <a16:creationId xmlns:a16="http://schemas.microsoft.com/office/drawing/2014/main" id="{EFF73219-DA03-4B90-8E8A-957D784C3EA6}"/>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Open evidence items are explicit before release</a:t>
            </a:r>
          </a:p>
        </p:txBody>
      </p:sp>
      <p:sp>
        <p:nvSpPr>
          <p:cNvPr id="4" name="">
            <a:extLst xmlns:a="http://schemas.openxmlformats.org/drawingml/2006/main">
              <a:ext uri="{FF2B5EF4-FFF2-40B4-BE49-F238E27FC236}">
                <a16:creationId xmlns:a16="http://schemas.microsoft.com/office/drawing/2014/main" id="{0EBA1CE7-0962-4D5C-8BF3-3633187D8CA5}"/>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presentation; interpretation subject to practitioner review.</a:t>
            </a:r>
          </a:p>
        </p:txBody>
      </p:sp>
      <p:sp>
        <p:nvSpPr>
          <p:cNvPr id="5" name="">
            <a:extLst xmlns:a="http://schemas.openxmlformats.org/drawingml/2006/main">
              <a:ext uri="{FF2B5EF4-FFF2-40B4-BE49-F238E27FC236}">
                <a16:creationId xmlns:a16="http://schemas.microsoft.com/office/drawing/2014/main" id="{B1D29E90-75A0-43CE-A5AB-8939D39C7EA9}"/>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C4B1B109-EB9D-4311-BDFE-E4B7DF6BA870}"/>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260C32ED-B4C5-48BC-A81E-6C97AC2F0730}"/>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25</a:t>
            </a:r>
          </a:p>
        </p:txBody>
      </p:sp>
      <p:graphicFrame>
        <p:nvGraphicFramePr>
          <p:cNvPr id="16" name=""/>
          <p:cNvGraphicFramePr/>
          <p:nvPr/>
        </p:nvGraphicFramePr>
        <p:xfrm>
          <a:off xmlns:a="http://schemas.openxmlformats.org/drawingml/2006/main" x="533400" y="1762125"/>
          <a:ext xmlns:a="http://schemas.openxmlformats.org/drawingml/2006/main" cx="11125200" cy="3714750"/>
        </p:xfrm>
        <a:graphic xmlns:a="http://schemas.openxmlformats.org/drawingml/2006/main">
          <a:graphicData uri="http://schemas.openxmlformats.org/drawingml/2006/table">
            <a:tbl>
              <a:tblPr/>
              <a:tblGrid>
                <a:gridCol w="1905000"/>
                <a:gridCol w="4810125"/>
                <a:gridCol w="4410075"/>
              </a:tblGrid>
              <a:tr h="530679">
                <a:tc>
                  <a:txBody>
                    <a:bodyPr/>
                    <a:lstStyle/>
                    <a:p>
                      <a:r>
                        <a:rPr sz="1350" b="1">
                          <a:solidFill>
                            <a:srgbClr val="FFFFFF"/>
                          </a:solidFill>
                          <a:latin typeface="Arial"/>
                          <a:ea typeface="Arial"/>
                          <a:cs typeface="Arial"/>
                        </a:rPr>
                        <a:t>Item</a:t>
                      </a:r>
                    </a:p>
                  </a:txBody>
                  <a:tcPr marL="91440" marR="91440" marT="45720" marB="45720">
                    <a:solidFill>
                      <a:srgbClr val="0F172A"/>
                    </a:solidFill>
                  </a:tcPr>
                </a:tc>
                <a:tc>
                  <a:txBody>
                    <a:bodyPr/>
                    <a:lstStyle/>
                    <a:p>
                      <a:r>
                        <a:rPr sz="1350" b="1">
                          <a:solidFill>
                            <a:srgbClr val="FFFFFF"/>
                          </a:solidFill>
                          <a:latin typeface="Arial"/>
                          <a:ea typeface="Arial"/>
                          <a:cs typeface="Arial"/>
                        </a:rPr>
                        <a:t>Conflict or limitation</a:t>
                      </a:r>
                    </a:p>
                  </a:txBody>
                  <a:tcPr marL="91440" marR="91440" marT="45720" marB="45720">
                    <a:solidFill>
                      <a:srgbClr val="0F172A"/>
                    </a:solidFill>
                  </a:tcPr>
                </a:tc>
                <a:tc>
                  <a:txBody>
                    <a:bodyPr/>
                    <a:lstStyle/>
                    <a:p>
                      <a:r>
                        <a:rPr sz="1350" b="1">
                          <a:solidFill>
                            <a:srgbClr val="FFFFFF"/>
                          </a:solidFill>
                          <a:latin typeface="Arial"/>
                          <a:ea typeface="Arial"/>
                          <a:cs typeface="Arial"/>
                        </a:rPr>
                        <a:t>Resolution</a:t>
                      </a:r>
                    </a:p>
                  </a:txBody>
                  <a:tcPr marL="91440" marR="91440" marT="45720" marB="45720">
                    <a:solidFill>
                      <a:srgbClr val="0F172A"/>
                    </a:solidFill>
                  </a:tcPr>
                </a:tc>
              </a:tr>
              <a:tr h="530679">
                <a:tc>
                  <a:txBody>
                    <a:bodyPr/>
                    <a:lstStyle/>
                    <a:p>
                      <a:r>
                        <a:rPr sz="1350" b="0">
                          <a:solidFill>
                            <a:srgbClr val="0F172A"/>
                          </a:solidFill>
                          <a:latin typeface="Arial"/>
                          <a:ea typeface="Arial"/>
                          <a:cs typeface="Arial"/>
                        </a:rPr>
                        <a:t>Retention</a:t>
                      </a:r>
                    </a:p>
                  </a:txBody>
                  <a:tcPr marL="91440" marR="91440" marT="45720" marB="45720">
                    <a:solidFill>
                      <a:srgbClr val="F3F5F7"/>
                    </a:solidFill>
                  </a:tcPr>
                </a:tc>
                <a:tc>
                  <a:txBody>
                    <a:bodyPr/>
                    <a:lstStyle/>
                    <a:p>
                      <a:r>
                        <a:rPr sz="1350" b="0">
                          <a:solidFill>
                            <a:srgbClr val="0F172A"/>
                          </a:solidFill>
                          <a:latin typeface="Arial"/>
                          <a:ea typeface="Arial"/>
                          <a:cs typeface="Arial"/>
                        </a:rPr>
                        <a:t>93.8% in deck versus zero lost accounts in VEC</a:t>
                      </a:r>
                    </a:p>
                  </a:txBody>
                  <a:tcPr marL="91440" marR="91440" marT="45720" marB="45720">
                    <a:solidFill>
                      <a:srgbClr val="F3F5F7"/>
                    </a:solidFill>
                  </a:tcPr>
                </a:tc>
                <a:tc>
                  <a:txBody>
                    <a:bodyPr/>
                    <a:lstStyle/>
                    <a:p>
                      <a:r>
                        <a:rPr sz="1350" b="0">
                          <a:solidFill>
                            <a:srgbClr val="0F172A"/>
                          </a:solidFill>
                          <a:latin typeface="Arial"/>
                          <a:ea typeface="Arial"/>
                          <a:cs typeface="Arial"/>
                        </a:rPr>
                        <a:t>Confirm denominator and cohort definition</a:t>
                      </a:r>
                    </a:p>
                  </a:txBody>
                  <a:tcPr marL="91440" marR="91440" marT="45720" marB="45720">
                    <a:solidFill>
                      <a:srgbClr val="F3F5F7"/>
                    </a:solidFill>
                  </a:tcPr>
                </a:tc>
              </a:tr>
              <a:tr h="530679">
                <a:tc>
                  <a:txBody>
                    <a:bodyPr/>
                    <a:lstStyle/>
                    <a:p>
                      <a:r>
                        <a:rPr sz="1350" b="0">
                          <a:solidFill>
                            <a:srgbClr val="0F172A"/>
                          </a:solidFill>
                          <a:latin typeface="Arial"/>
                          <a:ea typeface="Arial"/>
                          <a:cs typeface="Arial"/>
                        </a:rPr>
                        <a:t>Contraction</a:t>
                      </a:r>
                    </a:p>
                  </a:txBody>
                  <a:tcPr marL="91440" marR="91440" marT="45720" marB="45720">
                    <a:solidFill>
                      <a:srgbClr val="FFFFFF"/>
                    </a:solidFill>
                  </a:tcPr>
                </a:tc>
                <a:tc>
                  <a:txBody>
                    <a:bodyPr/>
                    <a:lstStyle/>
                    <a:p>
                      <a:r>
                        <a:rPr sz="1350" b="0">
                          <a:solidFill>
                            <a:srgbClr val="0F172A"/>
                          </a:solidFill>
                          <a:latin typeface="Arial"/>
                          <a:ea typeface="Arial"/>
                          <a:cs typeface="Arial"/>
                        </a:rPr>
                        <a:t>Three accounts in deck versus seven in VEC</a:t>
                      </a:r>
                    </a:p>
                  </a:txBody>
                  <a:tcPr marL="91440" marR="91440" marT="45720" marB="45720">
                    <a:solidFill>
                      <a:srgbClr val="FFFFFF"/>
                    </a:solidFill>
                  </a:tcPr>
                </a:tc>
                <a:tc>
                  <a:txBody>
                    <a:bodyPr/>
                    <a:lstStyle/>
                    <a:p>
                      <a:r>
                        <a:rPr sz="1350" b="0">
                          <a:solidFill>
                            <a:srgbClr val="0F172A"/>
                          </a:solidFill>
                          <a:latin typeface="Arial"/>
                          <a:ea typeface="Arial"/>
                          <a:cs typeface="Arial"/>
                        </a:rPr>
                        <a:t>Use validated movement counts</a:t>
                      </a:r>
                    </a:p>
                  </a:txBody>
                  <a:tcPr marL="91440" marR="91440" marT="45720" marB="45720">
                    <a:solidFill>
                      <a:srgbClr val="FFFFFF"/>
                    </a:solidFill>
                  </a:tcPr>
                </a:tc>
              </a:tr>
              <a:tr h="530679">
                <a:tc>
                  <a:txBody>
                    <a:bodyPr/>
                    <a:lstStyle/>
                    <a:p>
                      <a:r>
                        <a:rPr sz="1350" b="0">
                          <a:solidFill>
                            <a:srgbClr val="0F172A"/>
                          </a:solidFill>
                          <a:latin typeface="Arial"/>
                          <a:ea typeface="Arial"/>
                          <a:cs typeface="Arial"/>
                        </a:rPr>
                        <a:t>Normalisation</a:t>
                      </a:r>
                    </a:p>
                  </a:txBody>
                  <a:tcPr marL="91440" marR="91440" marT="45720" marB="45720">
                    <a:solidFill>
                      <a:srgbClr val="F3F5F7"/>
                    </a:solidFill>
                  </a:tcPr>
                </a:tc>
                <a:tc>
                  <a:txBody>
                    <a:bodyPr/>
                    <a:lstStyle/>
                    <a:p>
                      <a:r>
                        <a:rPr sz="1350" b="0">
                          <a:solidFill>
                            <a:srgbClr val="0F172A"/>
                          </a:solidFill>
                          <a:latin typeface="Arial"/>
                          <a:ea typeface="Arial"/>
                          <a:cs typeface="Arial"/>
                        </a:rPr>
                        <a:t>Approved -$18.5k absent from live register</a:t>
                      </a:r>
                    </a:p>
                  </a:txBody>
                  <a:tcPr marL="91440" marR="91440" marT="45720" marB="45720">
                    <a:solidFill>
                      <a:srgbClr val="F3F5F7"/>
                    </a:solidFill>
                  </a:tcPr>
                </a:tc>
                <a:tc>
                  <a:txBody>
                    <a:bodyPr/>
                    <a:lstStyle/>
                    <a:p>
                      <a:r>
                        <a:rPr sz="1350" b="0">
                          <a:solidFill>
                            <a:srgbClr val="0F172A"/>
                          </a:solidFill>
                          <a:latin typeface="Arial"/>
                          <a:ea typeface="Arial"/>
                          <a:cs typeface="Arial"/>
                        </a:rPr>
                        <a:t>Reconcile period, evidence and approval</a:t>
                      </a:r>
                    </a:p>
                  </a:txBody>
                  <a:tcPr marL="91440" marR="91440" marT="45720" marB="45720">
                    <a:solidFill>
                      <a:srgbClr val="F3F5F7"/>
                    </a:solidFill>
                  </a:tcPr>
                </a:tc>
              </a:tr>
              <a:tr h="530679">
                <a:tc>
                  <a:txBody>
                    <a:bodyPr/>
                    <a:lstStyle/>
                    <a:p>
                      <a:r>
                        <a:rPr sz="1350" b="0">
                          <a:solidFill>
                            <a:srgbClr val="0F172A"/>
                          </a:solidFill>
                          <a:latin typeface="Arial"/>
                          <a:ea typeface="Arial"/>
                          <a:cs typeface="Arial"/>
                        </a:rPr>
                        <a:t>Forecasts</a:t>
                      </a:r>
                    </a:p>
                  </a:txBody>
                  <a:tcPr marL="91440" marR="91440" marT="45720" marB="45720">
                    <a:solidFill>
                      <a:srgbClr val="FFFFFF"/>
                    </a:solidFill>
                  </a:tcPr>
                </a:tc>
                <a:tc>
                  <a:txBody>
                    <a:bodyPr/>
                    <a:lstStyle/>
                    <a:p>
                      <a:r>
                        <a:rPr sz="1350" b="0">
                          <a:solidFill>
                            <a:srgbClr val="0F172A"/>
                          </a:solidFill>
                          <a:latin typeface="Arial"/>
                          <a:ea typeface="Arial"/>
                          <a:cs typeface="Arial"/>
                        </a:rPr>
                        <a:t>Four scenarios but no approved assumptions</a:t>
                      </a:r>
                    </a:p>
                  </a:txBody>
                  <a:tcPr marL="91440" marR="91440" marT="45720" marB="45720">
                    <a:solidFill>
                      <a:srgbClr val="FFFFFF"/>
                    </a:solidFill>
                  </a:tcPr>
                </a:tc>
                <a:tc>
                  <a:txBody>
                    <a:bodyPr/>
                    <a:lstStyle/>
                    <a:p>
                      <a:r>
                        <a:rPr sz="1350" b="0">
                          <a:solidFill>
                            <a:srgbClr val="0F172A"/>
                          </a:solidFill>
                          <a:latin typeface="Arial"/>
                          <a:ea typeface="Arial"/>
                          <a:cs typeface="Arial"/>
                        </a:rPr>
                        <a:t>Obtain a reproducible, adopted model</a:t>
                      </a:r>
                    </a:p>
                  </a:txBody>
                  <a:tcPr marL="91440" marR="91440" marT="45720" marB="45720">
                    <a:solidFill>
                      <a:srgbClr val="FFFFFF"/>
                    </a:solidFill>
                  </a:tcPr>
                </a:tc>
              </a:tr>
              <a:tr h="530679">
                <a:tc>
                  <a:txBody>
                    <a:bodyPr/>
                    <a:lstStyle/>
                    <a:p>
                      <a:r>
                        <a:rPr sz="1350" b="0">
                          <a:solidFill>
                            <a:srgbClr val="0F172A"/>
                          </a:solidFill>
                          <a:latin typeface="Arial"/>
                          <a:ea typeface="Arial"/>
                          <a:cs typeface="Arial"/>
                        </a:rPr>
                        <a:t>Customer mapping</a:t>
                      </a:r>
                    </a:p>
                  </a:txBody>
                  <a:tcPr marL="91440" marR="91440" marT="45720" marB="45720">
                    <a:solidFill>
                      <a:srgbClr val="F3F5F7"/>
                    </a:solidFill>
                  </a:tcPr>
                </a:tc>
                <a:tc>
                  <a:txBody>
                    <a:bodyPr/>
                    <a:lstStyle/>
                    <a:p>
                      <a:r>
                        <a:rPr sz="1350" b="0">
                          <a:solidFill>
                            <a:srgbClr val="0F172A"/>
                          </a:solidFill>
                          <a:latin typeface="Arial"/>
                          <a:ea typeface="Arial"/>
                          <a:cs typeface="Arial"/>
                        </a:rPr>
                        <a:t>Deck and live app assign different CUST IDs and growth rates</a:t>
                      </a:r>
                    </a:p>
                  </a:txBody>
                  <a:tcPr marL="91440" marR="91440" marT="45720" marB="45720">
                    <a:solidFill>
                      <a:srgbClr val="F3F5F7"/>
                    </a:solidFill>
                  </a:tcPr>
                </a:tc>
                <a:tc>
                  <a:txBody>
                    <a:bodyPr/>
                    <a:lstStyle/>
                    <a:p>
                      <a:r>
                        <a:rPr sz="1350" b="0">
                          <a:solidFill>
                            <a:srgbClr val="0F172A"/>
                          </a:solidFill>
                          <a:latin typeface="Arial"/>
                          <a:ea typeface="Arial"/>
                          <a:cs typeface="Arial"/>
                        </a:rPr>
                        <a:t>Reconcile identity mapping before account advice</a:t>
                      </a:r>
                    </a:p>
                  </a:txBody>
                  <a:tcPr marL="91440" marR="91440" marT="45720" marB="45720">
                    <a:solidFill>
                      <a:srgbClr val="F3F5F7"/>
                    </a:solidFill>
                  </a:tcPr>
                </a:tc>
              </a:tr>
              <a:tr h="530679">
                <a:tc>
                  <a:txBody>
                    <a:bodyPr/>
                    <a:lstStyle/>
                    <a:p>
                      <a:r>
                        <a:rPr sz="1350" b="0">
                          <a:solidFill>
                            <a:srgbClr val="0F172A"/>
                          </a:solidFill>
                          <a:latin typeface="Arial"/>
                          <a:ea typeface="Arial"/>
                          <a:cs typeface="Arial"/>
                        </a:rPr>
                        <a:t>Presentation status</a:t>
                      </a:r>
                    </a:p>
                  </a:txBody>
                  <a:tcPr marL="91440" marR="91440" marT="45720" marB="45720">
                    <a:solidFill>
                      <a:srgbClr val="FFFFFF"/>
                    </a:solidFill>
                  </a:tcPr>
                </a:tc>
                <a:tc>
                  <a:txBody>
                    <a:bodyPr/>
                    <a:lstStyle/>
                    <a:p>
                      <a:r>
                        <a:rPr sz="1350" b="0">
                          <a:solidFill>
                            <a:srgbClr val="0F172A"/>
                          </a:solidFill>
                          <a:latin typeface="Arial"/>
                          <a:ea typeface="Arial"/>
                          <a:cs typeface="Arial"/>
                        </a:rPr>
                        <a:t>Original approved labels coexist with draft manifest</a:t>
                      </a:r>
                    </a:p>
                  </a:txBody>
                  <a:tcPr marL="91440" marR="91440" marT="45720" marB="45720">
                    <a:solidFill>
                      <a:srgbClr val="FFFFFF"/>
                    </a:solidFill>
                  </a:tcPr>
                </a:tc>
                <a:tc>
                  <a:txBody>
                    <a:bodyPr/>
                    <a:lstStyle/>
                    <a:p>
                      <a:r>
                        <a:rPr sz="1350" b="0">
                          <a:solidFill>
                            <a:srgbClr val="0F172A"/>
                          </a:solidFill>
                          <a:latin typeface="Arial"/>
                          <a:ea typeface="Arial"/>
                          <a:cs typeface="Arial"/>
                        </a:rPr>
                        <a:t>Approve this revision separately</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07335196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9191A9D-A52B-4864-B7F0-5772DDC1E277}"/>
              </a:ext>
            </a:extLst>
          </p:cNvPr>
          <p:cNvSpPr>
            <a:spLocks xmlns:a="http://schemas.openxmlformats.org/drawingml/2006/main" noGrp="1"/>
          </p:cNvSpPr>
          <p:nvPr/>
        </p:nvSpPr>
        <p:spPr>
          <a:xfrm xmlns:a="http://schemas.openxmlformats.org/drawingml/2006/main">
            <a:off x="533400" y="228600"/>
            <a:ext cx="4095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0F172A"/>
                </a:solidFill>
                <a:latin typeface="Arial"/>
                <a:ea typeface="Arial"/>
                <a:cs typeface="Arial"/>
              </a:defRPr>
            </a:pPr>
            <a:r>
              <a:rPr sz="1350" b="1">
                <a:solidFill>
                  <a:srgbClr val="0F172A"/>
                </a:solidFill>
                <a:latin typeface="Arial"/>
                <a:ea typeface="Arial"/>
                <a:cs typeface="Arial"/>
              </a:rPr>
              <a:t>SIMPLIFYNUMBERS</a:t>
            </a:r>
          </a:p>
        </p:txBody>
      </p:sp>
      <p:sp>
        <p:nvSpPr>
          <p:cNvPr id="2" name="">
            <a:extLst xmlns:a="http://schemas.openxmlformats.org/drawingml/2006/main">
              <a:ext uri="{FF2B5EF4-FFF2-40B4-BE49-F238E27FC236}">
                <a16:creationId xmlns:a16="http://schemas.microsoft.com/office/drawing/2014/main" id="{FAEEB954-8476-405F-A0AB-9F911820A941}"/>
              </a:ext>
            </a:extLst>
          </p:cNvPr>
          <p:cNvSpPr>
            <a:spLocks xmlns:a="http://schemas.openxmlformats.org/drawingml/2006/main" noGrp="1"/>
          </p:cNvSpPr>
          <p:nvPr/>
        </p:nvSpPr>
        <p:spPr>
          <a:xfrm xmlns:a="http://schemas.openxmlformats.org/drawingml/2006/main">
            <a:off x="6191250" y="257175"/>
            <a:ext cx="5467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1">
                <a:solidFill>
                  <a:srgbClr val="B76C16"/>
                </a:solidFill>
                <a:latin typeface="Arial"/>
                <a:ea typeface="Arial"/>
                <a:cs typeface="Arial"/>
              </a:defRPr>
            </a:pPr>
            <a:r>
              <a:rPr sz="975" b="1">
                <a:solidFill>
                  <a:srgbClr val="B76C16"/>
                </a:solidFill>
                <a:latin typeface="Arial"/>
                <a:ea typeface="Arial"/>
                <a:cs typeface="Arial"/>
              </a:rPr>
              <a:t>PROFESSIONAL NOTICE</a:t>
            </a:r>
          </a:p>
        </p:txBody>
      </p:sp>
      <p:sp>
        <p:nvSpPr>
          <p:cNvPr id="3" name="">
            <a:extLst xmlns:a="http://schemas.openxmlformats.org/drawingml/2006/main">
              <a:ext uri="{FF2B5EF4-FFF2-40B4-BE49-F238E27FC236}">
                <a16:creationId xmlns:a16="http://schemas.microsoft.com/office/drawing/2014/main" id="{D93F3D26-21CF-4D66-94BE-B97A9DFF9C44}"/>
              </a:ext>
            </a:extLst>
          </p:cNvPr>
          <p:cNvSpPr>
            <a:spLocks xmlns:a="http://schemas.openxmlformats.org/drawingml/2006/main" noGrp="1"/>
          </p:cNvSpPr>
          <p:nvPr/>
        </p:nvSpPr>
        <p:spPr>
          <a:xfrm xmlns:a="http://schemas.openxmlformats.org/drawingml/2006/main">
            <a:off x="533400" y="7334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F172A"/>
                </a:solidFill>
                <a:latin typeface="Arial"/>
                <a:ea typeface="Arial"/>
                <a:cs typeface="Arial"/>
              </a:defRPr>
            </a:pPr>
            <a:r>
              <a:rPr sz="2850" b="1">
                <a:solidFill>
                  <a:srgbClr val="0F172A"/>
                </a:solidFill>
                <a:latin typeface="Arial"/>
                <a:ea typeface="Arial"/>
                <a:cs typeface="Arial"/>
              </a:rPr>
              <a:t>Terms of discussion and data notice</a:t>
            </a:r>
          </a:p>
        </p:txBody>
      </p:sp>
      <p:sp>
        <p:nvSpPr>
          <p:cNvPr id="4" name="">
            <a:extLst xmlns:a="http://schemas.openxmlformats.org/drawingml/2006/main">
              <a:ext uri="{FF2B5EF4-FFF2-40B4-BE49-F238E27FC236}">
                <a16:creationId xmlns:a16="http://schemas.microsoft.com/office/drawing/2014/main" id="{6017CBC3-5742-4B38-87F7-B616073EEC3E}"/>
              </a:ext>
            </a:extLst>
          </p:cNvPr>
          <p:cNvSpPr>
            <a:spLocks xmlns:a="http://schemas.openxmlformats.org/drawingml/2006/main" noGrp="1"/>
          </p:cNvSpPr>
          <p:nvPr/>
        </p:nvSpPr>
        <p:spPr>
          <a:xfrm xmlns:a="http://schemas.openxmlformats.org/drawingml/2006/main">
            <a:off x="533400" y="5953125"/>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Source: uploaded v0.9 Appendix A11. Mandatory disclaimer preserved.</a:t>
            </a:r>
          </a:p>
        </p:txBody>
      </p:sp>
      <p:sp>
        <p:nvSpPr>
          <p:cNvPr id="5" name="">
            <a:extLst xmlns:a="http://schemas.openxmlformats.org/drawingml/2006/main">
              <a:ext uri="{FF2B5EF4-FFF2-40B4-BE49-F238E27FC236}">
                <a16:creationId xmlns:a16="http://schemas.microsoft.com/office/drawing/2014/main" id="{D2A7636C-55C0-4F51-ADA5-018135F91EEC}"/>
              </a:ext>
            </a:extLst>
          </p:cNvPr>
          <p:cNvSpPr>
            <a:spLocks xmlns:a="http://schemas.openxmlformats.org/drawingml/2006/main" noGrp="1"/>
          </p:cNvSpPr>
          <p:nvPr/>
        </p:nvSpPr>
        <p:spPr>
          <a:xfrm xmlns:a="http://schemas.openxmlformats.org/drawingml/2006/main">
            <a:off x="533400" y="6315075"/>
            <a:ext cx="111252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526174"/>
                </a:solidFill>
                <a:latin typeface="Arial"/>
                <a:ea typeface="Arial"/>
                <a:cs typeface="Arial"/>
              </a:defRPr>
            </a:pPr>
            <a:r>
              <a:rPr sz="900" b="0">
                <a:solidFill>
                  <a:srgbClr val="526174"/>
                </a:solidFill>
                <a:latin typeface="Arial"/>
                <a:ea typeface="Arial"/>
                <a:cs typeface="Arial"/>
              </a:rPr>
              <a:t>CONFIDENTIAL  /  DRAFT FOR DISCUSSION  /  No decisions have been made.</a:t>
            </a:r>
          </a:p>
        </p:txBody>
      </p:sp>
      <p:sp>
        <p:nvSpPr>
          <p:cNvPr id="6" name="">
            <a:extLst xmlns:a="http://schemas.openxmlformats.org/drawingml/2006/main">
              <a:ext uri="{FF2B5EF4-FFF2-40B4-BE49-F238E27FC236}">
                <a16:creationId xmlns:a16="http://schemas.microsoft.com/office/drawing/2014/main" id="{CD6C27C8-9E83-4A4B-8995-BD5D547B5C6B}"/>
              </a:ext>
            </a:extLst>
          </p:cNvPr>
          <p:cNvSpPr>
            <a:spLocks xmlns:a="http://schemas.openxmlformats.org/drawingml/2006/main" noGrp="1"/>
          </p:cNvSpPr>
          <p:nvPr/>
        </p:nvSpPr>
        <p:spPr>
          <a:xfrm xmlns:a="http://schemas.openxmlformats.org/drawingml/2006/main">
            <a:off x="533400" y="6534150"/>
            <a:ext cx="1062037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526174"/>
                </a:solidFill>
                <a:latin typeface="Arial"/>
                <a:ea typeface="Arial"/>
                <a:cs typeface="Arial"/>
              </a:defRPr>
            </a:pPr>
            <a:r>
              <a:rPr sz="825" b="0">
                <a:solidFill>
                  <a:srgbClr val="526174"/>
                </a:solidFill>
                <a:latin typeface="Arial"/>
                <a:ea typeface="Arial"/>
                <a:cs typeface="Arial"/>
              </a:rPr>
              <a:t>Illustrative fictitious/anonymised demonstration. Not an actual client or transaction.  CASE-PILOT-001  /  SN-IP-001</a:t>
            </a:r>
          </a:p>
        </p:txBody>
      </p:sp>
      <p:sp>
        <p:nvSpPr>
          <p:cNvPr id="7" name="">
            <a:extLst xmlns:a="http://schemas.openxmlformats.org/drawingml/2006/main">
              <a:ext uri="{FF2B5EF4-FFF2-40B4-BE49-F238E27FC236}">
                <a16:creationId xmlns:a16="http://schemas.microsoft.com/office/drawing/2014/main" id="{4A4EF017-9221-4CBC-98C0-87D2EF4F2C99}"/>
              </a:ext>
            </a:extLst>
          </p:cNvPr>
          <p:cNvSpPr>
            <a:spLocks xmlns:a="http://schemas.openxmlformats.org/drawingml/2006/main" noGrp="1"/>
          </p:cNvSpPr>
          <p:nvPr/>
        </p:nvSpPr>
        <p:spPr>
          <a:xfrm xmlns:a="http://schemas.openxmlformats.org/drawingml/2006/main">
            <a:off x="11268075" y="6505575"/>
            <a:ext cx="4000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174"/>
                </a:solidFill>
                <a:latin typeface="Arial"/>
                <a:ea typeface="Arial"/>
                <a:cs typeface="Arial"/>
              </a:defRPr>
            </a:pPr>
            <a:r>
              <a:rPr sz="1125" b="0">
                <a:solidFill>
                  <a:srgbClr val="526174"/>
                </a:solidFill>
                <a:latin typeface="Arial"/>
                <a:ea typeface="Arial"/>
                <a:cs typeface="Arial"/>
              </a:rPr>
              <a:t>26</a:t>
            </a:r>
          </a:p>
        </p:txBody>
      </p:sp>
      <p:sp>
        <p:nvSpPr>
          <p:cNvPr id="8" name="">
            <a:extLst xmlns:a="http://schemas.openxmlformats.org/drawingml/2006/main">
              <a:ext uri="{FF2B5EF4-FFF2-40B4-BE49-F238E27FC236}">
                <a16:creationId xmlns:a16="http://schemas.microsoft.com/office/drawing/2014/main" id="{446C9419-481E-4022-8B0B-2F3BDDC40165}"/>
              </a:ext>
            </a:extLst>
          </p:cNvPr>
          <p:cNvSpPr>
            <a:spLocks xmlns:a="http://schemas.openxmlformats.org/drawingml/2006/main" noGrp="1"/>
          </p:cNvSpPr>
          <p:nvPr/>
        </p:nvSpPr>
        <p:spPr>
          <a:xfrm xmlns:a="http://schemas.openxmlformats.org/drawingml/2006/main">
            <a:off x="533400" y="1828800"/>
            <a:ext cx="11125200" cy="213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F172A"/>
                </a:solidFill>
                <a:latin typeface="Arial"/>
                <a:ea typeface="Arial"/>
                <a:cs typeface="Arial"/>
              </a:defRPr>
            </a:pPr>
            <a:r>
              <a:rPr sz="1875" b="0">
                <a:solidFill>
                  <a:srgbClr val="0F172A"/>
                </a:solidFill>
                <a:latin typeface="Arial"/>
                <a:ea typeface="Arial"/>
                <a:cs typeface="Arial"/>
              </a:rPr>
              <a:t>This material has been prepared by SimplifyNumbers solely for discussion and decision-support purposes based on the information made available for the engagement. It does not constitute an audit, assurance opinion, formal valuation, legal advice, tax advice, investment advice or transaction due diligence. Findings remain subject to practitioner review, validation of source information and appropriate professional judgement. No decision should be made solely in reliance on this material.</a:t>
            </a:r>
          </a:p>
        </p:txBody>
      </p:sp>
      <p:sp>
        <p:nvSpPr>
          <p:cNvPr id="9" name="">
            <a:extLst xmlns:a="http://schemas.openxmlformats.org/drawingml/2006/main">
              <a:ext uri="{FF2B5EF4-FFF2-40B4-BE49-F238E27FC236}">
                <a16:creationId xmlns:a16="http://schemas.microsoft.com/office/drawing/2014/main" id="{6B7A1036-5FAE-4FF6-8E3A-74B99F1055E2}"/>
              </a:ext>
            </a:extLst>
          </p:cNvPr>
          <p:cNvSpPr>
            <a:spLocks xmlns:a="http://schemas.openxmlformats.org/drawingml/2006/main" noGrp="1"/>
          </p:cNvSpPr>
          <p:nvPr/>
        </p:nvSpPr>
        <p:spPr>
          <a:xfrm xmlns:a="http://schemas.openxmlformats.org/drawingml/2006/main">
            <a:off x="533400" y="4267200"/>
            <a:ext cx="11125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74"/>
                </a:solidFill>
                <a:latin typeface="Arial"/>
                <a:ea typeface="Arial"/>
                <a:cs typeface="Arial"/>
              </a:defRPr>
            </a:pPr>
            <a:r>
              <a:rPr sz="1800" b="0">
                <a:solidFill>
                  <a:srgbClr val="526174"/>
                </a:solidFill>
                <a:latin typeface="Arial"/>
                <a:ea typeface="Arial"/>
                <a:cs typeface="Arial"/>
              </a:rPr>
              <a:t>This demonstration uses fictitious and/or anonymised data. It does not represent an actual client or transaction. All customer names and metrics are illustrative / anonymised.</a:t>
            </a:r>
          </a:p>
        </p:txBody>
      </p:sp>
      <p:sp>
        <p:nvSpPr>
          <p:cNvPr id="10" name="">
            <a:extLst xmlns:a="http://schemas.openxmlformats.org/drawingml/2006/main">
              <a:ext uri="{FF2B5EF4-FFF2-40B4-BE49-F238E27FC236}">
                <a16:creationId xmlns:a16="http://schemas.microsoft.com/office/drawing/2014/main" id="{F47A3FAC-6F89-4798-B9DA-89252E4DEE33}"/>
              </a:ext>
            </a:extLst>
          </p:cNvPr>
          <p:cNvSpPr>
            <a:spLocks xmlns:a="http://schemas.openxmlformats.org/drawingml/2006/main" noGrp="1"/>
          </p:cNvSpPr>
          <p:nvPr/>
        </p:nvSpPr>
        <p:spPr>
          <a:xfrm xmlns:a="http://schemas.openxmlformats.org/drawingml/2006/main">
            <a:off x="533400" y="5410200"/>
            <a:ext cx="111252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F172A"/>
                </a:solidFill>
                <a:latin typeface="Arial"/>
                <a:ea typeface="Arial"/>
                <a:cs typeface="Arial"/>
              </a:defRPr>
            </a:pPr>
            <a:r>
              <a:rPr sz="1725" b="1">
                <a:solidFill>
                  <a:srgbClr val="0F172A"/>
                </a:solidFill>
                <a:latin typeface="Arial"/>
                <a:ea typeface="Arial"/>
                <a:cs typeface="Arial"/>
              </a:rPr>
              <a:t>Custodian: Owen Chiunda, Chartered Accountant</a:t>
            </a:r>
          </a:p>
        </p:txBody>
      </p:sp>
    </p:spTree>
    <p:extLst>
      <p:ext uri="{BB962C8B-B14F-4D97-AF65-F5344CB8AC3E}">
        <p14:creationId xmlns:p14="http://schemas.microsoft.com/office/powerpoint/2010/main" val="3551249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2026-09-27T03:26:59.6300000Z</dcterms:created>
  <dcterms:modified xsi:type="dcterms:W3CDTF">2026-09-27T03:26:59.6300000Z</dcterms:modified>
</coreProperties>
</file>